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oppins"/>
      <p:regular r:id="rId27"/>
      <p:bold r:id="rId28"/>
      <p:italic r:id="rId29"/>
      <p:boldItalic r:id="rId30"/>
    </p:embeddedFont>
    <p:embeddedFont>
      <p:font typeface="Old Standard TT"/>
      <p:regular r:id="rId31"/>
      <p:bold r:id="rId32"/>
      <p: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regular.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OldStandardTT-italic.fntdata"/><Relationship Id="rId10" Type="http://schemas.openxmlformats.org/officeDocument/2006/relationships/slide" Target="slides/slide5.xml"/><Relationship Id="rId32" Type="http://schemas.openxmlformats.org/officeDocument/2006/relationships/font" Target="fonts/OldStandardTT-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9bcf05c6ba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9bcf05c6ba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9bcf05c6b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9bcf05c6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9c1579a17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9c1579a17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9bcf05c6b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9bcf05c6b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9bcf05c6b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9bcf05c6b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9bcf05c6b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9bcf05c6b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9c1579a17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9c1579a17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9bcf05c6ba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9bcf05c6ba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9c1579a1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9c1579a1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9bcf05c6ba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9bcf05c6ba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9bcf05c6ba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9bcf05c6ba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9c6271f9b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9c6271f9b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9c1579a17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9c1579a17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9c1579a17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9c1579a17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9c6271f9b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9c6271f9b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9c1579a1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9c1579a1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9bcf05c6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9bcf05c6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9bcf05c6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9bcf05c6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9bcf05c6ba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9bcf05c6ba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9bcf05c6b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9bcf05c6b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9c1579a1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9c1579a1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slide" Target="/ppt/slides/slide3.xml"/><Relationship Id="rId13" Type="http://schemas.openxmlformats.org/officeDocument/2006/relationships/image" Target="../media/image14.png"/><Relationship Id="rId12" Type="http://schemas.openxmlformats.org/officeDocument/2006/relationships/slide" Target="/ppt/slides/slide5.xml"/><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2.png"/><Relationship Id="rId4" Type="http://schemas.openxmlformats.org/officeDocument/2006/relationships/slide" Target="/ppt/slides/slide2.xml"/><Relationship Id="rId9" Type="http://schemas.openxmlformats.org/officeDocument/2006/relationships/image" Target="../media/image1.png"/><Relationship Id="rId15" Type="http://schemas.openxmlformats.org/officeDocument/2006/relationships/image" Target="../media/image9.png"/><Relationship Id="rId14" Type="http://schemas.openxmlformats.org/officeDocument/2006/relationships/slide" Target="/ppt/slides/slide6.xml"/><Relationship Id="rId17" Type="http://schemas.openxmlformats.org/officeDocument/2006/relationships/image" Target="../media/image10.png"/><Relationship Id="rId16" Type="http://schemas.openxmlformats.org/officeDocument/2006/relationships/slide" Target="/ppt/slides/slide9.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9.xml"/><Relationship Id="rId8" Type="http://schemas.openxmlformats.org/officeDocument/2006/relationships/slide" Target="/ppt/slides/slide2.xml"/></Relationships>
</file>

<file path=ppt/slides/_rels/slide10.xml.rels><?xml version="1.0" encoding="UTF-8" standalone="yes"?><Relationships xmlns="http://schemas.openxmlformats.org/package/2006/relationships"><Relationship Id="rId20" Type="http://schemas.openxmlformats.org/officeDocument/2006/relationships/image" Target="../media/image78.png"/><Relationship Id="rId11" Type="http://schemas.openxmlformats.org/officeDocument/2006/relationships/image" Target="../media/image24.png"/><Relationship Id="rId22" Type="http://schemas.openxmlformats.org/officeDocument/2006/relationships/image" Target="../media/image9.png"/><Relationship Id="rId10" Type="http://schemas.openxmlformats.org/officeDocument/2006/relationships/image" Target="../media/image10.png"/><Relationship Id="rId21" Type="http://schemas.openxmlformats.org/officeDocument/2006/relationships/slide" Target="/ppt/slides/slide6.xml"/><Relationship Id="rId13" Type="http://schemas.openxmlformats.org/officeDocument/2006/relationships/image" Target="../media/image1.png"/><Relationship Id="rId12" Type="http://schemas.openxmlformats.org/officeDocument/2006/relationships/slide" Target="/ppt/slides/slide2.xml"/><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2.png"/><Relationship Id="rId9" Type="http://schemas.openxmlformats.org/officeDocument/2006/relationships/image" Target="../media/image34.png"/><Relationship Id="rId15" Type="http://schemas.openxmlformats.org/officeDocument/2006/relationships/slide" Target="/ppt/slides/slide3.xml"/><Relationship Id="rId14" Type="http://schemas.openxmlformats.org/officeDocument/2006/relationships/image" Target="../media/image8.png"/><Relationship Id="rId17" Type="http://schemas.openxmlformats.org/officeDocument/2006/relationships/image" Target="../media/image12.png"/><Relationship Id="rId16" Type="http://schemas.openxmlformats.org/officeDocument/2006/relationships/image" Target="../media/image15.png"/><Relationship Id="rId5" Type="http://schemas.openxmlformats.org/officeDocument/2006/relationships/image" Target="../media/image35.png"/><Relationship Id="rId19" Type="http://schemas.openxmlformats.org/officeDocument/2006/relationships/image" Target="../media/image14.png"/><Relationship Id="rId6" Type="http://schemas.openxmlformats.org/officeDocument/2006/relationships/image" Target="../media/image37.png"/><Relationship Id="rId18" Type="http://schemas.openxmlformats.org/officeDocument/2006/relationships/slide" Target="/ppt/slides/slide5.xml"/><Relationship Id="rId7" Type="http://schemas.openxmlformats.org/officeDocument/2006/relationships/slide" Target="/ppt/slides/slide1.xml"/><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20" Type="http://schemas.openxmlformats.org/officeDocument/2006/relationships/image" Target="../media/image9.png"/><Relationship Id="rId11" Type="http://schemas.openxmlformats.org/officeDocument/2006/relationships/image" Target="../media/image1.png"/><Relationship Id="rId10" Type="http://schemas.openxmlformats.org/officeDocument/2006/relationships/slide" Target="/ppt/slides/slide2.xml"/><Relationship Id="rId13" Type="http://schemas.openxmlformats.org/officeDocument/2006/relationships/slide" Target="/ppt/slides/slide3.xml"/><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24.png"/><Relationship Id="rId15" Type="http://schemas.openxmlformats.org/officeDocument/2006/relationships/image" Target="../media/image12.png"/><Relationship Id="rId14" Type="http://schemas.openxmlformats.org/officeDocument/2006/relationships/image" Target="../media/image15.png"/><Relationship Id="rId17" Type="http://schemas.openxmlformats.org/officeDocument/2006/relationships/image" Target="../media/image14.png"/><Relationship Id="rId16" Type="http://schemas.openxmlformats.org/officeDocument/2006/relationships/slide" Target="/ppt/slides/slide5.xml"/><Relationship Id="rId5" Type="http://schemas.openxmlformats.org/officeDocument/2006/relationships/slide" Target="/ppt/slides/slide1.xml"/><Relationship Id="rId19" Type="http://schemas.openxmlformats.org/officeDocument/2006/relationships/slide" Target="/ppt/slides/slide6.xml"/><Relationship Id="rId6" Type="http://schemas.openxmlformats.org/officeDocument/2006/relationships/image" Target="../media/image4.png"/><Relationship Id="rId18" Type="http://schemas.openxmlformats.org/officeDocument/2006/relationships/image" Target="../media/image78.png"/><Relationship Id="rId7" Type="http://schemas.openxmlformats.org/officeDocument/2006/relationships/image" Target="../media/image34.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20" Type="http://schemas.openxmlformats.org/officeDocument/2006/relationships/slide" Target="/ppt/slides/slide5.xml"/><Relationship Id="rId11" Type="http://schemas.openxmlformats.org/officeDocument/2006/relationships/image" Target="../media/image34.png"/><Relationship Id="rId22" Type="http://schemas.openxmlformats.org/officeDocument/2006/relationships/image" Target="../media/image78.png"/><Relationship Id="rId10" Type="http://schemas.openxmlformats.org/officeDocument/2006/relationships/image" Target="../media/image4.png"/><Relationship Id="rId21" Type="http://schemas.openxmlformats.org/officeDocument/2006/relationships/image" Target="../media/image14.png"/><Relationship Id="rId13" Type="http://schemas.openxmlformats.org/officeDocument/2006/relationships/image" Target="../media/image24.png"/><Relationship Id="rId24" Type="http://schemas.openxmlformats.org/officeDocument/2006/relationships/image" Target="../media/image9.png"/><Relationship Id="rId12" Type="http://schemas.openxmlformats.org/officeDocument/2006/relationships/image" Target="../media/image10.png"/><Relationship Id="rId23" Type="http://schemas.openxmlformats.org/officeDocument/2006/relationships/slide" Target="/ppt/slides/slide6.xml"/><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7.png"/><Relationship Id="rId9" Type="http://schemas.openxmlformats.org/officeDocument/2006/relationships/slide" Target="/ppt/slides/slide1.xml"/><Relationship Id="rId15" Type="http://schemas.openxmlformats.org/officeDocument/2006/relationships/image" Target="../media/image1.png"/><Relationship Id="rId14" Type="http://schemas.openxmlformats.org/officeDocument/2006/relationships/slide" Target="/ppt/slides/slide2.xml"/><Relationship Id="rId17" Type="http://schemas.openxmlformats.org/officeDocument/2006/relationships/slide" Target="/ppt/slides/slide3.xml"/><Relationship Id="rId16" Type="http://schemas.openxmlformats.org/officeDocument/2006/relationships/image" Target="../media/image8.png"/><Relationship Id="rId5" Type="http://schemas.openxmlformats.org/officeDocument/2006/relationships/image" Target="../media/image36.png"/><Relationship Id="rId19" Type="http://schemas.openxmlformats.org/officeDocument/2006/relationships/image" Target="../media/image12.png"/><Relationship Id="rId6" Type="http://schemas.openxmlformats.org/officeDocument/2006/relationships/image" Target="../media/image45.png"/><Relationship Id="rId18" Type="http://schemas.openxmlformats.org/officeDocument/2006/relationships/image" Target="../media/image15.png"/><Relationship Id="rId7" Type="http://schemas.openxmlformats.org/officeDocument/2006/relationships/image" Target="../media/image38.png"/><Relationship Id="rId8" Type="http://schemas.openxmlformats.org/officeDocument/2006/relationships/image" Target="../media/image40.png"/></Relationships>
</file>

<file path=ppt/slides/_rels/slide13.xml.rels><?xml version="1.0" encoding="UTF-8" standalone="yes"?><Relationships xmlns="http://schemas.openxmlformats.org/package/2006/relationships"><Relationship Id="rId20" Type="http://schemas.openxmlformats.org/officeDocument/2006/relationships/slide" Target="/ppt/slides/slide5.xml"/><Relationship Id="rId11" Type="http://schemas.openxmlformats.org/officeDocument/2006/relationships/image" Target="../media/image34.png"/><Relationship Id="rId22" Type="http://schemas.openxmlformats.org/officeDocument/2006/relationships/image" Target="../media/image78.png"/><Relationship Id="rId10" Type="http://schemas.openxmlformats.org/officeDocument/2006/relationships/image" Target="../media/image4.png"/><Relationship Id="rId21" Type="http://schemas.openxmlformats.org/officeDocument/2006/relationships/image" Target="../media/image14.png"/><Relationship Id="rId13" Type="http://schemas.openxmlformats.org/officeDocument/2006/relationships/image" Target="../media/image24.png"/><Relationship Id="rId24" Type="http://schemas.openxmlformats.org/officeDocument/2006/relationships/image" Target="../media/image9.png"/><Relationship Id="rId12" Type="http://schemas.openxmlformats.org/officeDocument/2006/relationships/image" Target="../media/image10.png"/><Relationship Id="rId23" Type="http://schemas.openxmlformats.org/officeDocument/2006/relationships/slide" Target="/ppt/slides/slide6.xml"/><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50.png"/><Relationship Id="rId9" Type="http://schemas.openxmlformats.org/officeDocument/2006/relationships/slide" Target="/ppt/slides/slide1.xml"/><Relationship Id="rId15" Type="http://schemas.openxmlformats.org/officeDocument/2006/relationships/image" Target="../media/image1.png"/><Relationship Id="rId14" Type="http://schemas.openxmlformats.org/officeDocument/2006/relationships/slide" Target="/ppt/slides/slide2.xml"/><Relationship Id="rId17" Type="http://schemas.openxmlformats.org/officeDocument/2006/relationships/slide" Target="/ppt/slides/slide3.xml"/><Relationship Id="rId16" Type="http://schemas.openxmlformats.org/officeDocument/2006/relationships/image" Target="../media/image8.png"/><Relationship Id="rId5" Type="http://schemas.openxmlformats.org/officeDocument/2006/relationships/image" Target="../media/image43.png"/><Relationship Id="rId19" Type="http://schemas.openxmlformats.org/officeDocument/2006/relationships/image" Target="../media/image12.png"/><Relationship Id="rId6" Type="http://schemas.openxmlformats.org/officeDocument/2006/relationships/image" Target="../media/image46.png"/><Relationship Id="rId18" Type="http://schemas.openxmlformats.org/officeDocument/2006/relationships/image" Target="../media/image15.png"/><Relationship Id="rId7" Type="http://schemas.openxmlformats.org/officeDocument/2006/relationships/image" Target="../media/image52.png"/><Relationship Id="rId8" Type="http://schemas.openxmlformats.org/officeDocument/2006/relationships/image" Target="../media/image49.png"/></Relationships>
</file>

<file path=ppt/slides/_rels/slide14.xml.rels><?xml version="1.0" encoding="UTF-8" standalone="yes"?><Relationships xmlns="http://schemas.openxmlformats.org/package/2006/relationships"><Relationship Id="rId20" Type="http://schemas.openxmlformats.org/officeDocument/2006/relationships/image" Target="../media/image15.png"/><Relationship Id="rId22" Type="http://schemas.openxmlformats.org/officeDocument/2006/relationships/slide" Target="/ppt/slides/slide5.xml"/><Relationship Id="rId21" Type="http://schemas.openxmlformats.org/officeDocument/2006/relationships/image" Target="../media/image12.png"/><Relationship Id="rId24" Type="http://schemas.openxmlformats.org/officeDocument/2006/relationships/image" Target="../media/image78.png"/><Relationship Id="rId23"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51.png"/><Relationship Id="rId9" Type="http://schemas.openxmlformats.org/officeDocument/2006/relationships/image" Target="../media/image63.png"/><Relationship Id="rId26" Type="http://schemas.openxmlformats.org/officeDocument/2006/relationships/image" Target="../media/image9.png"/><Relationship Id="rId25" Type="http://schemas.openxmlformats.org/officeDocument/2006/relationships/slide" Target="/ppt/slides/slide6.xml"/><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3.png"/><Relationship Id="rId8" Type="http://schemas.openxmlformats.org/officeDocument/2006/relationships/image" Target="../media/image64.png"/><Relationship Id="rId11" Type="http://schemas.openxmlformats.org/officeDocument/2006/relationships/slide" Target="/ppt/slides/slide1.xml"/><Relationship Id="rId10" Type="http://schemas.openxmlformats.org/officeDocument/2006/relationships/image" Target="../media/image55.png"/><Relationship Id="rId13" Type="http://schemas.openxmlformats.org/officeDocument/2006/relationships/image" Target="../media/image34.png"/><Relationship Id="rId12" Type="http://schemas.openxmlformats.org/officeDocument/2006/relationships/image" Target="../media/image4.png"/><Relationship Id="rId15" Type="http://schemas.openxmlformats.org/officeDocument/2006/relationships/image" Target="../media/image24.png"/><Relationship Id="rId14" Type="http://schemas.openxmlformats.org/officeDocument/2006/relationships/image" Target="../media/image10.png"/><Relationship Id="rId17" Type="http://schemas.openxmlformats.org/officeDocument/2006/relationships/image" Target="../media/image1.png"/><Relationship Id="rId16" Type="http://schemas.openxmlformats.org/officeDocument/2006/relationships/slide" Target="/ppt/slides/slide2.xml"/><Relationship Id="rId19" Type="http://schemas.openxmlformats.org/officeDocument/2006/relationships/slide" Target="/ppt/slides/slide3.xml"/><Relationship Id="rId18" Type="http://schemas.openxmlformats.org/officeDocument/2006/relationships/image" Target="../media/image8.png"/></Relationships>
</file>

<file path=ppt/slides/_rels/slide15.xml.rels><?xml version="1.0" encoding="UTF-8" standalone="yes"?><Relationships xmlns="http://schemas.openxmlformats.org/package/2006/relationships"><Relationship Id="rId20"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24.png"/><Relationship Id="rId5" Type="http://schemas.openxmlformats.org/officeDocument/2006/relationships/slide" Target="/ppt/slides/slide1.xml"/><Relationship Id="rId6" Type="http://schemas.openxmlformats.org/officeDocument/2006/relationships/image" Target="../media/image4.png"/><Relationship Id="rId7" Type="http://schemas.openxmlformats.org/officeDocument/2006/relationships/image" Target="../media/image34.png"/><Relationship Id="rId8" Type="http://schemas.openxmlformats.org/officeDocument/2006/relationships/image" Target="../media/image10.png"/><Relationship Id="rId11" Type="http://schemas.openxmlformats.org/officeDocument/2006/relationships/image" Target="../media/image1.png"/><Relationship Id="rId10" Type="http://schemas.openxmlformats.org/officeDocument/2006/relationships/slide" Target="/ppt/slides/slide2.xml"/><Relationship Id="rId13" Type="http://schemas.openxmlformats.org/officeDocument/2006/relationships/slide" Target="/ppt/slides/slide3.xml"/><Relationship Id="rId12" Type="http://schemas.openxmlformats.org/officeDocument/2006/relationships/image" Target="../media/image8.png"/><Relationship Id="rId15" Type="http://schemas.openxmlformats.org/officeDocument/2006/relationships/image" Target="../media/image12.png"/><Relationship Id="rId14" Type="http://schemas.openxmlformats.org/officeDocument/2006/relationships/image" Target="../media/image15.png"/><Relationship Id="rId17" Type="http://schemas.openxmlformats.org/officeDocument/2006/relationships/image" Target="../media/image14.png"/><Relationship Id="rId16" Type="http://schemas.openxmlformats.org/officeDocument/2006/relationships/slide" Target="/ppt/slides/slide5.xml"/><Relationship Id="rId19" Type="http://schemas.openxmlformats.org/officeDocument/2006/relationships/slide" Target="/ppt/slides/slide6.xml"/><Relationship Id="rId18" Type="http://schemas.openxmlformats.org/officeDocument/2006/relationships/image" Target="../media/image78.png"/></Relationships>
</file>

<file path=ppt/slides/_rels/slide16.xml.rels><?xml version="1.0" encoding="UTF-8" standalone="yes"?><Relationships xmlns="http://schemas.openxmlformats.org/package/2006/relationships"><Relationship Id="rId20"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9.png"/><Relationship Id="rId4" Type="http://schemas.openxmlformats.org/officeDocument/2006/relationships/image" Target="../media/image60.png"/><Relationship Id="rId9" Type="http://schemas.openxmlformats.org/officeDocument/2006/relationships/image" Target="../media/image24.png"/><Relationship Id="rId5" Type="http://schemas.openxmlformats.org/officeDocument/2006/relationships/slide" Target="/ppt/slides/slide1.xml"/><Relationship Id="rId6" Type="http://schemas.openxmlformats.org/officeDocument/2006/relationships/image" Target="../media/image4.png"/><Relationship Id="rId7" Type="http://schemas.openxmlformats.org/officeDocument/2006/relationships/image" Target="../media/image34.png"/><Relationship Id="rId8" Type="http://schemas.openxmlformats.org/officeDocument/2006/relationships/image" Target="../media/image10.png"/><Relationship Id="rId11" Type="http://schemas.openxmlformats.org/officeDocument/2006/relationships/image" Target="../media/image1.png"/><Relationship Id="rId10" Type="http://schemas.openxmlformats.org/officeDocument/2006/relationships/slide" Target="/ppt/slides/slide2.xml"/><Relationship Id="rId13" Type="http://schemas.openxmlformats.org/officeDocument/2006/relationships/slide" Target="/ppt/slides/slide3.xml"/><Relationship Id="rId12" Type="http://schemas.openxmlformats.org/officeDocument/2006/relationships/image" Target="../media/image8.png"/><Relationship Id="rId15" Type="http://schemas.openxmlformats.org/officeDocument/2006/relationships/image" Target="../media/image12.png"/><Relationship Id="rId14" Type="http://schemas.openxmlformats.org/officeDocument/2006/relationships/image" Target="../media/image15.png"/><Relationship Id="rId17" Type="http://schemas.openxmlformats.org/officeDocument/2006/relationships/image" Target="../media/image14.png"/><Relationship Id="rId16" Type="http://schemas.openxmlformats.org/officeDocument/2006/relationships/slide" Target="/ppt/slides/slide5.xml"/><Relationship Id="rId19" Type="http://schemas.openxmlformats.org/officeDocument/2006/relationships/slide" Target="/ppt/slides/slide6.xml"/><Relationship Id="rId18" Type="http://schemas.openxmlformats.org/officeDocument/2006/relationships/image" Target="../media/image78.png"/></Relationships>
</file>

<file path=ppt/slides/_rels/slide17.xml.rels><?xml version="1.0" encoding="UTF-8" standalone="yes"?><Relationships xmlns="http://schemas.openxmlformats.org/package/2006/relationships"><Relationship Id="rId20"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24.png"/><Relationship Id="rId5" Type="http://schemas.openxmlformats.org/officeDocument/2006/relationships/slide" Target="/ppt/slides/slide1.xml"/><Relationship Id="rId6" Type="http://schemas.openxmlformats.org/officeDocument/2006/relationships/image" Target="../media/image4.png"/><Relationship Id="rId7" Type="http://schemas.openxmlformats.org/officeDocument/2006/relationships/image" Target="../media/image34.png"/><Relationship Id="rId8" Type="http://schemas.openxmlformats.org/officeDocument/2006/relationships/image" Target="../media/image10.png"/><Relationship Id="rId11" Type="http://schemas.openxmlformats.org/officeDocument/2006/relationships/image" Target="../media/image1.png"/><Relationship Id="rId10" Type="http://schemas.openxmlformats.org/officeDocument/2006/relationships/slide" Target="/ppt/slides/slide2.xml"/><Relationship Id="rId13" Type="http://schemas.openxmlformats.org/officeDocument/2006/relationships/slide" Target="/ppt/slides/slide3.xml"/><Relationship Id="rId12" Type="http://schemas.openxmlformats.org/officeDocument/2006/relationships/image" Target="../media/image8.png"/><Relationship Id="rId15" Type="http://schemas.openxmlformats.org/officeDocument/2006/relationships/image" Target="../media/image12.png"/><Relationship Id="rId14" Type="http://schemas.openxmlformats.org/officeDocument/2006/relationships/image" Target="../media/image15.png"/><Relationship Id="rId17" Type="http://schemas.openxmlformats.org/officeDocument/2006/relationships/image" Target="../media/image14.png"/><Relationship Id="rId16" Type="http://schemas.openxmlformats.org/officeDocument/2006/relationships/slide" Target="/ppt/slides/slide5.xml"/><Relationship Id="rId19" Type="http://schemas.openxmlformats.org/officeDocument/2006/relationships/slide" Target="/ppt/slides/slide6.xml"/><Relationship Id="rId18" Type="http://schemas.openxmlformats.org/officeDocument/2006/relationships/image" Target="../media/image78.png"/></Relationships>
</file>

<file path=ppt/slides/_rels/slide18.xml.rels><?xml version="1.0" encoding="UTF-8" standalone="yes"?><Relationships xmlns="http://schemas.openxmlformats.org/package/2006/relationships"><Relationship Id="rId20" Type="http://schemas.openxmlformats.org/officeDocument/2006/relationships/image" Target="../media/image78.png"/><Relationship Id="rId22" Type="http://schemas.openxmlformats.org/officeDocument/2006/relationships/image" Target="../media/image9.png"/><Relationship Id="rId21" Type="http://schemas.openxmlformats.org/officeDocument/2006/relationships/slide" Target="/ppt/slides/slide6.xm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image" Target="../media/image34.png"/><Relationship Id="rId5" Type="http://schemas.openxmlformats.org/officeDocument/2006/relationships/image" Target="../media/image72.png"/><Relationship Id="rId6" Type="http://schemas.openxmlformats.org/officeDocument/2006/relationships/image" Target="../media/image67.png"/><Relationship Id="rId7" Type="http://schemas.openxmlformats.org/officeDocument/2006/relationships/slide" Target="/ppt/slides/slide1.xml"/><Relationship Id="rId8" Type="http://schemas.openxmlformats.org/officeDocument/2006/relationships/image" Target="../media/image4.png"/><Relationship Id="rId11" Type="http://schemas.openxmlformats.org/officeDocument/2006/relationships/image" Target="../media/image24.png"/><Relationship Id="rId10" Type="http://schemas.openxmlformats.org/officeDocument/2006/relationships/image" Target="../media/image10.png"/><Relationship Id="rId13" Type="http://schemas.openxmlformats.org/officeDocument/2006/relationships/image" Target="../media/image1.png"/><Relationship Id="rId12" Type="http://schemas.openxmlformats.org/officeDocument/2006/relationships/slide" Target="/ppt/slides/slide2.xml"/><Relationship Id="rId15" Type="http://schemas.openxmlformats.org/officeDocument/2006/relationships/slide" Target="/ppt/slides/slide3.xml"/><Relationship Id="rId14" Type="http://schemas.openxmlformats.org/officeDocument/2006/relationships/image" Target="../media/image8.png"/><Relationship Id="rId17" Type="http://schemas.openxmlformats.org/officeDocument/2006/relationships/image" Target="../media/image12.png"/><Relationship Id="rId16" Type="http://schemas.openxmlformats.org/officeDocument/2006/relationships/image" Target="../media/image15.png"/><Relationship Id="rId19" Type="http://schemas.openxmlformats.org/officeDocument/2006/relationships/image" Target="../media/image14.png"/><Relationship Id="rId18" Type="http://schemas.openxmlformats.org/officeDocument/2006/relationships/slide" Target="/ppt/slides/slide5.xml"/></Relationships>
</file>

<file path=ppt/slides/_rels/slide19.xml.rels><?xml version="1.0" encoding="UTF-8" standalone="yes"?><Relationships xmlns="http://schemas.openxmlformats.org/package/2006/relationships"><Relationship Id="rId20" Type="http://schemas.openxmlformats.org/officeDocument/2006/relationships/image" Target="../media/image78.png"/><Relationship Id="rId22" Type="http://schemas.openxmlformats.org/officeDocument/2006/relationships/image" Target="../media/image9.png"/><Relationship Id="rId21" Type="http://schemas.openxmlformats.org/officeDocument/2006/relationships/slide" Target="/ppt/slides/slide6.xml"/><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9.png"/><Relationship Id="rId4" Type="http://schemas.openxmlformats.org/officeDocument/2006/relationships/image" Target="../media/image70.png"/><Relationship Id="rId9" Type="http://schemas.openxmlformats.org/officeDocument/2006/relationships/image" Target="../media/image34.png"/><Relationship Id="rId5" Type="http://schemas.openxmlformats.org/officeDocument/2006/relationships/image" Target="../media/image71.png"/><Relationship Id="rId6" Type="http://schemas.openxmlformats.org/officeDocument/2006/relationships/image" Target="../media/image75.png"/><Relationship Id="rId7" Type="http://schemas.openxmlformats.org/officeDocument/2006/relationships/slide" Target="/ppt/slides/slide1.xml"/><Relationship Id="rId8" Type="http://schemas.openxmlformats.org/officeDocument/2006/relationships/image" Target="../media/image4.png"/><Relationship Id="rId11" Type="http://schemas.openxmlformats.org/officeDocument/2006/relationships/image" Target="../media/image24.png"/><Relationship Id="rId10" Type="http://schemas.openxmlformats.org/officeDocument/2006/relationships/image" Target="../media/image10.png"/><Relationship Id="rId13" Type="http://schemas.openxmlformats.org/officeDocument/2006/relationships/image" Target="../media/image1.png"/><Relationship Id="rId12" Type="http://schemas.openxmlformats.org/officeDocument/2006/relationships/slide" Target="/ppt/slides/slide2.xml"/><Relationship Id="rId15" Type="http://schemas.openxmlformats.org/officeDocument/2006/relationships/slide" Target="/ppt/slides/slide3.xml"/><Relationship Id="rId14" Type="http://schemas.openxmlformats.org/officeDocument/2006/relationships/image" Target="../media/image8.png"/><Relationship Id="rId17" Type="http://schemas.openxmlformats.org/officeDocument/2006/relationships/image" Target="../media/image12.png"/><Relationship Id="rId16" Type="http://schemas.openxmlformats.org/officeDocument/2006/relationships/image" Target="../media/image15.png"/><Relationship Id="rId19" Type="http://schemas.openxmlformats.org/officeDocument/2006/relationships/image" Target="../media/image14.png"/><Relationship Id="rId18" Type="http://schemas.openxmlformats.org/officeDocument/2006/relationships/slide" Target="/ppt/slides/slide5.xml"/></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slide" Target="/ppt/slides/slide5.xml"/><Relationship Id="rId13" Type="http://schemas.openxmlformats.org/officeDocument/2006/relationships/slide" Target="/ppt/slides/slide6.xml"/><Relationship Id="rId12"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4.png"/><Relationship Id="rId9" Type="http://schemas.openxmlformats.org/officeDocument/2006/relationships/image" Target="../media/image12.png"/><Relationship Id="rId15" Type="http://schemas.openxmlformats.org/officeDocument/2006/relationships/image" Target="../media/image34.png"/><Relationship Id="rId14" Type="http://schemas.openxmlformats.org/officeDocument/2006/relationships/image" Target="../media/image9.png"/><Relationship Id="rId17" Type="http://schemas.openxmlformats.org/officeDocument/2006/relationships/image" Target="../media/image10.png"/><Relationship Id="rId16" Type="http://schemas.openxmlformats.org/officeDocument/2006/relationships/slide" Target="/ppt/slides/slide9.xml"/><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slide" Target="/ppt/slides/slide3.xml"/><Relationship Id="rId8" Type="http://schemas.openxmlformats.org/officeDocument/2006/relationships/image" Target="../media/image15.png"/></Relationships>
</file>

<file path=ppt/slides/_rels/slide20.xml.rels><?xml version="1.0" encoding="UTF-8" standalone="yes"?><Relationships xmlns="http://schemas.openxmlformats.org/package/2006/relationships"><Relationship Id="rId20"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24.png"/><Relationship Id="rId5" Type="http://schemas.openxmlformats.org/officeDocument/2006/relationships/slide" Target="/ppt/slides/slide1.xml"/><Relationship Id="rId6" Type="http://schemas.openxmlformats.org/officeDocument/2006/relationships/image" Target="../media/image4.png"/><Relationship Id="rId7" Type="http://schemas.openxmlformats.org/officeDocument/2006/relationships/image" Target="../media/image34.png"/><Relationship Id="rId8" Type="http://schemas.openxmlformats.org/officeDocument/2006/relationships/image" Target="../media/image10.png"/><Relationship Id="rId11" Type="http://schemas.openxmlformats.org/officeDocument/2006/relationships/image" Target="../media/image1.png"/><Relationship Id="rId10" Type="http://schemas.openxmlformats.org/officeDocument/2006/relationships/slide" Target="/ppt/slides/slide2.xml"/><Relationship Id="rId13" Type="http://schemas.openxmlformats.org/officeDocument/2006/relationships/slide" Target="/ppt/slides/slide3.xml"/><Relationship Id="rId12" Type="http://schemas.openxmlformats.org/officeDocument/2006/relationships/image" Target="../media/image8.png"/><Relationship Id="rId15" Type="http://schemas.openxmlformats.org/officeDocument/2006/relationships/image" Target="../media/image12.png"/><Relationship Id="rId14" Type="http://schemas.openxmlformats.org/officeDocument/2006/relationships/image" Target="../media/image15.png"/><Relationship Id="rId17" Type="http://schemas.openxmlformats.org/officeDocument/2006/relationships/image" Target="../media/image14.png"/><Relationship Id="rId16" Type="http://schemas.openxmlformats.org/officeDocument/2006/relationships/slide" Target="/ppt/slides/slide5.xml"/><Relationship Id="rId19" Type="http://schemas.openxmlformats.org/officeDocument/2006/relationships/slide" Target="/ppt/slides/slide6.xml"/><Relationship Id="rId18" Type="http://schemas.openxmlformats.org/officeDocument/2006/relationships/image" Target="../media/image78.png"/></Relationships>
</file>

<file path=ppt/slides/_rels/slide21.xml.rels><?xml version="1.0" encoding="UTF-8" standalone="yes"?><Relationships xmlns="http://schemas.openxmlformats.org/package/2006/relationships"><Relationship Id="rId20" Type="http://schemas.openxmlformats.org/officeDocument/2006/relationships/slide" Target="/ppt/slides/slide3.xml"/><Relationship Id="rId22" Type="http://schemas.openxmlformats.org/officeDocument/2006/relationships/image" Target="../media/image77.png"/><Relationship Id="rId21" Type="http://schemas.openxmlformats.org/officeDocument/2006/relationships/slide" Target="/ppt/slides/slide3.xm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6.png"/><Relationship Id="rId4" Type="http://schemas.openxmlformats.org/officeDocument/2006/relationships/image" Target="../media/image4.png"/><Relationship Id="rId9" Type="http://schemas.openxmlformats.org/officeDocument/2006/relationships/slide" Target="/ppt/slides/slide5.xml"/><Relationship Id="rId5" Type="http://schemas.openxmlformats.org/officeDocument/2006/relationships/image" Target="../media/image8.png"/><Relationship Id="rId6" Type="http://schemas.openxmlformats.org/officeDocument/2006/relationships/slide" Target="/ppt/slides/slide3.xml"/><Relationship Id="rId7" Type="http://schemas.openxmlformats.org/officeDocument/2006/relationships/image" Target="../media/image15.png"/><Relationship Id="rId8" Type="http://schemas.openxmlformats.org/officeDocument/2006/relationships/image" Target="../media/image12.png"/><Relationship Id="rId11" Type="http://schemas.openxmlformats.org/officeDocument/2006/relationships/image" Target="../media/image78.png"/><Relationship Id="rId10" Type="http://schemas.openxmlformats.org/officeDocument/2006/relationships/image" Target="../media/image14.png"/><Relationship Id="rId13" Type="http://schemas.openxmlformats.org/officeDocument/2006/relationships/image" Target="../media/image9.png"/><Relationship Id="rId12" Type="http://schemas.openxmlformats.org/officeDocument/2006/relationships/slide" Target="/ppt/slides/slide6.xml"/><Relationship Id="rId15" Type="http://schemas.openxmlformats.org/officeDocument/2006/relationships/slide" Target="/ppt/slides/slide9.xml"/><Relationship Id="rId14" Type="http://schemas.openxmlformats.org/officeDocument/2006/relationships/image" Target="../media/image34.png"/><Relationship Id="rId17" Type="http://schemas.openxmlformats.org/officeDocument/2006/relationships/image" Target="../media/image24.png"/><Relationship Id="rId16" Type="http://schemas.openxmlformats.org/officeDocument/2006/relationships/image" Target="../media/image10.png"/><Relationship Id="rId19" Type="http://schemas.openxmlformats.org/officeDocument/2006/relationships/image" Target="../media/image1.png"/><Relationship Id="rId18" Type="http://schemas.openxmlformats.org/officeDocument/2006/relationships/slide" Target="/ppt/slides/slide2.xml"/></Relationships>
</file>

<file path=ppt/slides/_rels/slide3.xml.rels><?xml version="1.0" encoding="UTF-8" standalone="yes"?><Relationships xmlns="http://schemas.openxmlformats.org/package/2006/relationships"><Relationship Id="rId20" Type="http://schemas.openxmlformats.org/officeDocument/2006/relationships/image" Target="../media/image9.png"/><Relationship Id="rId11" Type="http://schemas.openxmlformats.org/officeDocument/2006/relationships/image" Target="../media/image15.png"/><Relationship Id="rId22" Type="http://schemas.openxmlformats.org/officeDocument/2006/relationships/slide" Target="/ppt/slides/slide9.xml"/><Relationship Id="rId10" Type="http://schemas.openxmlformats.org/officeDocument/2006/relationships/image" Target="../media/image8.png"/><Relationship Id="rId21" Type="http://schemas.openxmlformats.org/officeDocument/2006/relationships/image" Target="../media/image34.png"/><Relationship Id="rId13" Type="http://schemas.openxmlformats.org/officeDocument/2006/relationships/slide" Target="/ppt/slides/slide2.xml"/><Relationship Id="rId12" Type="http://schemas.openxmlformats.org/officeDocument/2006/relationships/image" Target="../media/image24.png"/><Relationship Id="rId23"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4.png"/><Relationship Id="rId15" Type="http://schemas.openxmlformats.org/officeDocument/2006/relationships/image" Target="../media/image12.png"/><Relationship Id="rId14" Type="http://schemas.openxmlformats.org/officeDocument/2006/relationships/image" Target="../media/image1.png"/><Relationship Id="rId17" Type="http://schemas.openxmlformats.org/officeDocument/2006/relationships/image" Target="../media/image14.png"/><Relationship Id="rId16" Type="http://schemas.openxmlformats.org/officeDocument/2006/relationships/slide" Target="/ppt/slides/slide5.xml"/><Relationship Id="rId5" Type="http://schemas.openxmlformats.org/officeDocument/2006/relationships/image" Target="../media/image5.png"/><Relationship Id="rId19" Type="http://schemas.openxmlformats.org/officeDocument/2006/relationships/slide" Target="/ppt/slides/slide6.xml"/><Relationship Id="rId6" Type="http://schemas.openxmlformats.org/officeDocument/2006/relationships/image" Target="../media/image6.png"/><Relationship Id="rId18" Type="http://schemas.openxmlformats.org/officeDocument/2006/relationships/image" Target="../media/image78.png"/><Relationship Id="rId7" Type="http://schemas.openxmlformats.org/officeDocument/2006/relationships/image" Target="../media/image7.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20" Type="http://schemas.openxmlformats.org/officeDocument/2006/relationships/slide" Target="/ppt/slides/slide9.xml"/><Relationship Id="rId11" Type="http://schemas.openxmlformats.org/officeDocument/2006/relationships/slide" Target="/ppt/slides/slide2.xml"/><Relationship Id="rId10" Type="http://schemas.openxmlformats.org/officeDocument/2006/relationships/image" Target="../media/image24.png"/><Relationship Id="rId21"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slide" Target="/ppt/slides/slide5.xml"/><Relationship Id="rId17" Type="http://schemas.openxmlformats.org/officeDocument/2006/relationships/slide" Target="/ppt/slides/slide6.xml"/><Relationship Id="rId16" Type="http://schemas.openxmlformats.org/officeDocument/2006/relationships/image" Target="../media/image78.png"/><Relationship Id="rId5" Type="http://schemas.openxmlformats.org/officeDocument/2006/relationships/image" Target="../media/image13.png"/><Relationship Id="rId19" Type="http://schemas.openxmlformats.org/officeDocument/2006/relationships/image" Target="../media/image34.png"/><Relationship Id="rId6" Type="http://schemas.openxmlformats.org/officeDocument/2006/relationships/image" Target="../media/image11.png"/><Relationship Id="rId18"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9.png"/><Relationship Id="rId13" Type="http://schemas.openxmlformats.org/officeDocument/2006/relationships/image" Target="../media/image10.png"/><Relationship Id="rId12" Type="http://schemas.openxmlformats.org/officeDocument/2006/relationships/slide" Target="/ppt/slides/slide9.xml"/><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8.png"/><Relationship Id="rId9" Type="http://schemas.openxmlformats.org/officeDocument/2006/relationships/slide" Target="/ppt/slides/slide6.xml"/><Relationship Id="rId15" Type="http://schemas.openxmlformats.org/officeDocument/2006/relationships/slide" Target="/ppt/slides/slide3.xml"/><Relationship Id="rId14" Type="http://schemas.openxmlformats.org/officeDocument/2006/relationships/image" Target="../media/image8.png"/><Relationship Id="rId16"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24.png"/><Relationship Id="rId7" Type="http://schemas.openxmlformats.org/officeDocument/2006/relationships/slide" Target="/ppt/slides/slide2.xml"/><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slide" Target="/ppt/slides/slide2.xml"/><Relationship Id="rId13" Type="http://schemas.openxmlformats.org/officeDocument/2006/relationships/slide" Target="/ppt/slides/slide3.xml"/><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4.png"/><Relationship Id="rId15" Type="http://schemas.openxmlformats.org/officeDocument/2006/relationships/slide" Target="/ppt/slides/slide5.xml"/><Relationship Id="rId14" Type="http://schemas.openxmlformats.org/officeDocument/2006/relationships/image" Target="../media/image15.png"/><Relationship Id="rId17" Type="http://schemas.openxmlformats.org/officeDocument/2006/relationships/image" Target="../media/image34.png"/><Relationship Id="rId16" Type="http://schemas.openxmlformats.org/officeDocument/2006/relationships/image" Target="../media/image14.png"/><Relationship Id="rId5" Type="http://schemas.openxmlformats.org/officeDocument/2006/relationships/image" Target="../media/image16.png"/><Relationship Id="rId19" Type="http://schemas.openxmlformats.org/officeDocument/2006/relationships/image" Target="../media/image10.png"/><Relationship Id="rId6" Type="http://schemas.openxmlformats.org/officeDocument/2006/relationships/image" Target="../media/image4.png"/><Relationship Id="rId18" Type="http://schemas.openxmlformats.org/officeDocument/2006/relationships/slide" Target="/ppt/slides/slide9.xml"/><Relationship Id="rId7" Type="http://schemas.openxmlformats.org/officeDocument/2006/relationships/image" Target="../media/image12.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png"/><Relationship Id="rId13" Type="http://schemas.openxmlformats.org/officeDocument/2006/relationships/image" Target="../media/image15.png"/><Relationship Id="rId12" Type="http://schemas.openxmlformats.org/officeDocument/2006/relationships/slide" Target="/ppt/slides/slide3.xml"/><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slide" Target="/ppt/slides/slide2.xml"/><Relationship Id="rId15" Type="http://schemas.openxmlformats.org/officeDocument/2006/relationships/image" Target="../media/image14.png"/><Relationship Id="rId14" Type="http://schemas.openxmlformats.org/officeDocument/2006/relationships/slide" Target="/ppt/slides/slide5.xml"/><Relationship Id="rId17" Type="http://schemas.openxmlformats.org/officeDocument/2006/relationships/slide" Target="/ppt/slides/slide9.xml"/><Relationship Id="rId16" Type="http://schemas.openxmlformats.org/officeDocument/2006/relationships/image" Target="../media/image34.png"/><Relationship Id="rId5" Type="http://schemas.openxmlformats.org/officeDocument/2006/relationships/image" Target="../media/image4.png"/><Relationship Id="rId6" Type="http://schemas.openxmlformats.org/officeDocument/2006/relationships/image" Target="../media/image12.png"/><Relationship Id="rId18"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24.png"/></Relationships>
</file>

<file path=ppt/slides/_rels/slide8.xml.rels><?xml version="1.0" encoding="UTF-8" standalone="yes"?><Relationships xmlns="http://schemas.openxmlformats.org/package/2006/relationships"><Relationship Id="rId20" Type="http://schemas.openxmlformats.org/officeDocument/2006/relationships/slide" Target="/ppt/slides/slide5.xml"/><Relationship Id="rId11" Type="http://schemas.openxmlformats.org/officeDocument/2006/relationships/image" Target="../media/image4.png"/><Relationship Id="rId22" Type="http://schemas.openxmlformats.org/officeDocument/2006/relationships/image" Target="../media/image34.png"/><Relationship Id="rId10" Type="http://schemas.openxmlformats.org/officeDocument/2006/relationships/image" Target="../media/image25.png"/><Relationship Id="rId21" Type="http://schemas.openxmlformats.org/officeDocument/2006/relationships/image" Target="../media/image14.png"/><Relationship Id="rId13" Type="http://schemas.openxmlformats.org/officeDocument/2006/relationships/image" Target="../media/image9.png"/><Relationship Id="rId24" Type="http://schemas.openxmlformats.org/officeDocument/2006/relationships/image" Target="../media/image10.png"/><Relationship Id="rId12" Type="http://schemas.openxmlformats.org/officeDocument/2006/relationships/image" Target="../media/image12.png"/><Relationship Id="rId23" Type="http://schemas.openxmlformats.org/officeDocument/2006/relationships/slide" Target="/ppt/slides/slide9.xm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2.png"/><Relationship Id="rId9" Type="http://schemas.openxmlformats.org/officeDocument/2006/relationships/image" Target="../media/image33.png"/><Relationship Id="rId15" Type="http://schemas.openxmlformats.org/officeDocument/2006/relationships/slide" Target="/ppt/slides/slide2.xml"/><Relationship Id="rId14" Type="http://schemas.openxmlformats.org/officeDocument/2006/relationships/image" Target="../media/image24.png"/><Relationship Id="rId17" Type="http://schemas.openxmlformats.org/officeDocument/2006/relationships/image" Target="../media/image8.png"/><Relationship Id="rId16" Type="http://schemas.openxmlformats.org/officeDocument/2006/relationships/image" Target="../media/image1.png"/><Relationship Id="rId5" Type="http://schemas.openxmlformats.org/officeDocument/2006/relationships/image" Target="../media/image23.png"/><Relationship Id="rId19" Type="http://schemas.openxmlformats.org/officeDocument/2006/relationships/image" Target="../media/image15.png"/><Relationship Id="rId6" Type="http://schemas.openxmlformats.org/officeDocument/2006/relationships/image" Target="../media/image26.png"/><Relationship Id="rId18" Type="http://schemas.openxmlformats.org/officeDocument/2006/relationships/slide" Target="/ppt/slides/slide3.xml"/><Relationship Id="rId7" Type="http://schemas.openxmlformats.org/officeDocument/2006/relationships/image" Target="../media/image27.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20" Type="http://schemas.openxmlformats.org/officeDocument/2006/relationships/image" Target="../media/image9.png"/><Relationship Id="rId11" Type="http://schemas.openxmlformats.org/officeDocument/2006/relationships/image" Target="../media/image1.png"/><Relationship Id="rId10" Type="http://schemas.openxmlformats.org/officeDocument/2006/relationships/slide" Target="/ppt/slides/slide2.xml"/><Relationship Id="rId13" Type="http://schemas.openxmlformats.org/officeDocument/2006/relationships/slide" Target="/ppt/slides/slide3.xml"/><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4.png"/><Relationship Id="rId15" Type="http://schemas.openxmlformats.org/officeDocument/2006/relationships/image" Target="../media/image12.png"/><Relationship Id="rId14" Type="http://schemas.openxmlformats.org/officeDocument/2006/relationships/image" Target="../media/image15.png"/><Relationship Id="rId17" Type="http://schemas.openxmlformats.org/officeDocument/2006/relationships/image" Target="../media/image14.png"/><Relationship Id="rId16" Type="http://schemas.openxmlformats.org/officeDocument/2006/relationships/slide" Target="/ppt/slides/slide5.xml"/><Relationship Id="rId5" Type="http://schemas.openxmlformats.org/officeDocument/2006/relationships/slide" Target="/ppt/slides/slide1.xml"/><Relationship Id="rId19" Type="http://schemas.openxmlformats.org/officeDocument/2006/relationships/slide" Target="/ppt/slides/slide6.xml"/><Relationship Id="rId6" Type="http://schemas.openxmlformats.org/officeDocument/2006/relationships/image" Target="../media/image4.png"/><Relationship Id="rId18" Type="http://schemas.openxmlformats.org/officeDocument/2006/relationships/image" Target="../media/image78.png"/><Relationship Id="rId7" Type="http://schemas.openxmlformats.org/officeDocument/2006/relationships/image" Target="../media/image34.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b="0" l="0" r="0" t="7808"/>
          <a:stretch/>
        </p:blipFill>
        <p:spPr>
          <a:xfrm>
            <a:off x="0" y="-1"/>
            <a:ext cx="9144000" cy="5619750"/>
          </a:xfrm>
          <a:prstGeom prst="rect">
            <a:avLst/>
          </a:prstGeom>
          <a:noFill/>
          <a:ln>
            <a:noFill/>
          </a:ln>
        </p:spPr>
      </p:pic>
      <p:sp>
        <p:nvSpPr>
          <p:cNvPr id="60" name="Google Shape;60;p13"/>
          <p:cNvSpPr/>
          <p:nvPr/>
        </p:nvSpPr>
        <p:spPr>
          <a:xfrm>
            <a:off x="122400" y="193425"/>
            <a:ext cx="3074400" cy="5239200"/>
          </a:xfrm>
          <a:prstGeom prst="rect">
            <a:avLst/>
          </a:prstGeom>
          <a:solidFill>
            <a:srgbClr val="000000">
              <a:alpha val="2658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3200">
                <a:solidFill>
                  <a:srgbClr val="FFFFFF"/>
                </a:solidFill>
                <a:latin typeface="Old Standard TT"/>
                <a:ea typeface="Old Standard TT"/>
                <a:cs typeface="Old Standard TT"/>
                <a:sym typeface="Old Standard TT"/>
              </a:rPr>
              <a:t>SQL Walmart Sales Project </a:t>
            </a:r>
            <a:endParaRPr b="1" sz="32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3200">
              <a:solidFill>
                <a:srgbClr val="FFFFFF"/>
              </a:solidFill>
              <a:latin typeface="Old Standard TT"/>
              <a:ea typeface="Old Standard TT"/>
              <a:cs typeface="Old Standard TT"/>
              <a:sym typeface="Old Standard TT"/>
            </a:endParaRPr>
          </a:p>
          <a:p>
            <a:pPr indent="0" lvl="0" marL="0" rtl="0" algn="ctr">
              <a:lnSpc>
                <a:spcPct val="80000"/>
              </a:lnSpc>
              <a:spcBef>
                <a:spcPts val="0"/>
              </a:spcBef>
              <a:spcAft>
                <a:spcPts val="0"/>
              </a:spcAft>
              <a:buNone/>
            </a:pPr>
            <a:r>
              <a:rPr b="1" lang="en" sz="1800">
                <a:solidFill>
                  <a:srgbClr val="FFFFFF"/>
                </a:solidFill>
                <a:latin typeface="Old Standard TT"/>
                <a:ea typeface="Old Standard TT"/>
                <a:cs typeface="Old Standard TT"/>
                <a:sym typeface="Old Standard TT"/>
              </a:rPr>
              <a:t>   The influence of economic and seasonal variables on Walmart’s weekly sales.</a:t>
            </a:r>
            <a:br>
              <a:rPr b="1" lang="en" sz="1800">
                <a:solidFill>
                  <a:srgbClr val="FFFFFF"/>
                </a:solidFill>
                <a:latin typeface="Old Standard TT"/>
                <a:ea typeface="Old Standard TT"/>
                <a:cs typeface="Old Standard TT"/>
                <a:sym typeface="Old Standard TT"/>
              </a:rPr>
            </a:br>
            <a:endParaRPr b="1" sz="18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b="1" lang="en" sz="2400">
                <a:solidFill>
                  <a:srgbClr val="FFFFFF"/>
                </a:solidFill>
                <a:latin typeface="Old Standard TT"/>
                <a:ea typeface="Old Standard TT"/>
                <a:cs typeface="Old Standard TT"/>
                <a:sym typeface="Old Standard TT"/>
              </a:rPr>
              <a:t>By Miguel Santos</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rPr b="1" lang="en" sz="2400">
                <a:solidFill>
                  <a:srgbClr val="FFFFFF"/>
                </a:solidFill>
              </a:rPr>
              <a:t>By FearlessS</a:t>
            </a:r>
            <a:endParaRPr b="1" sz="2400">
              <a:solidFill>
                <a:srgbClr val="FFFFFF"/>
              </a:solidFill>
            </a:endParaRPr>
          </a:p>
          <a:p>
            <a:pPr indent="0" lvl="0" marL="0" rtl="0" algn="ctr">
              <a:spcBef>
                <a:spcPts val="0"/>
              </a:spcBef>
              <a:spcAft>
                <a:spcPts val="0"/>
              </a:spcAft>
              <a:buNone/>
            </a:pPr>
            <a:r>
              <a:t/>
            </a:r>
            <a:endParaRPr sz="1721">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rgbClr val="FFFFFF"/>
              </a:solidFill>
              <a:latin typeface="Times New Roman"/>
              <a:ea typeface="Times New Roman"/>
              <a:cs typeface="Times New Roman"/>
              <a:sym typeface="Times New Roman"/>
            </a:endParaRPr>
          </a:p>
        </p:txBody>
      </p:sp>
      <p:sp>
        <p:nvSpPr>
          <p:cNvPr id="61" name="Google Shape;61;p13">
            <a:hlinkClick action="ppaction://hlinksldjump" r:id="rId4"/>
          </p:cNvPr>
          <p:cNvSpPr/>
          <p:nvPr/>
        </p:nvSpPr>
        <p:spPr>
          <a:xfrm>
            <a:off x="3415525" y="193416"/>
            <a:ext cx="1443000" cy="2095200"/>
          </a:xfrm>
          <a:prstGeom prst="rect">
            <a:avLst/>
          </a:prstGeom>
          <a:solidFill>
            <a:srgbClr val="000000">
              <a:alpha val="2658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Project Overview</a:t>
            </a:r>
            <a:endParaRPr b="1" sz="1821">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2" name="Google Shape;62;p13">
            <a:hlinkClick/>
          </p:cNvPr>
          <p:cNvSpPr/>
          <p:nvPr/>
        </p:nvSpPr>
        <p:spPr>
          <a:xfrm>
            <a:off x="5361925" y="193416"/>
            <a:ext cx="1443000" cy="2095200"/>
          </a:xfrm>
          <a:prstGeom prst="rect">
            <a:avLst/>
          </a:prstGeom>
          <a:solidFill>
            <a:srgbClr val="000000">
              <a:alpha val="2658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00">
                <a:solidFill>
                  <a:schemeClr val="lt1"/>
                </a:solidFill>
                <a:latin typeface="Old Standard TT"/>
                <a:ea typeface="Old Standard TT"/>
                <a:cs typeface="Old Standard TT"/>
                <a:sym typeface="Old Standard TT"/>
              </a:rPr>
              <a:t>Insights &amp; Recommendations</a:t>
            </a:r>
            <a:endParaRPr b="1"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1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3" name="Google Shape;63;p13">
            <a:hlinkClick action="ppaction://hlinksldjump" r:id="rId5"/>
          </p:cNvPr>
          <p:cNvSpPr/>
          <p:nvPr/>
        </p:nvSpPr>
        <p:spPr>
          <a:xfrm>
            <a:off x="7308325" y="193416"/>
            <a:ext cx="1443000" cy="2095200"/>
          </a:xfrm>
          <a:prstGeom prst="rect">
            <a:avLst/>
          </a:prstGeom>
          <a:solidFill>
            <a:srgbClr val="000000">
              <a:alpha val="2658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00">
                <a:solidFill>
                  <a:schemeClr val="lt1"/>
                </a:solidFill>
                <a:latin typeface="Old Standard TT"/>
                <a:ea typeface="Old Standard TT"/>
                <a:cs typeface="Old Standard TT"/>
                <a:sym typeface="Old Standard TT"/>
              </a:rPr>
              <a:t>Data Collection</a:t>
            </a:r>
            <a:endParaRPr b="1"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1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4" name="Google Shape;64;p13">
            <a:hlinkClick action="ppaction://hlinksldjump" r:id="rId6"/>
          </p:cNvPr>
          <p:cNvSpPr/>
          <p:nvPr/>
        </p:nvSpPr>
        <p:spPr>
          <a:xfrm>
            <a:off x="4387525" y="3337416"/>
            <a:ext cx="1443000" cy="2095200"/>
          </a:xfrm>
          <a:prstGeom prst="rect">
            <a:avLst/>
          </a:prstGeom>
          <a:solidFill>
            <a:srgbClr val="000000">
              <a:alpha val="2658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Data Cleaning</a:t>
            </a:r>
            <a:endParaRPr b="1" sz="1721">
              <a:solidFill>
                <a:schemeClr val="lt1"/>
              </a:solidFill>
              <a:latin typeface="Old Standard TT"/>
              <a:ea typeface="Old Standard TT"/>
              <a:cs typeface="Old Standard TT"/>
              <a:sym typeface="Old Standard TT"/>
            </a:endParaRPr>
          </a:p>
        </p:txBody>
      </p:sp>
      <p:sp>
        <p:nvSpPr>
          <p:cNvPr id="65" name="Google Shape;65;p13">
            <a:hlinkClick action="ppaction://hlinksldjump" r:id="rId7"/>
          </p:cNvPr>
          <p:cNvSpPr/>
          <p:nvPr/>
        </p:nvSpPr>
        <p:spPr>
          <a:xfrm>
            <a:off x="6328525" y="3337416"/>
            <a:ext cx="1443000" cy="2095200"/>
          </a:xfrm>
          <a:prstGeom prst="rect">
            <a:avLst/>
          </a:prstGeom>
          <a:solidFill>
            <a:srgbClr val="000000">
              <a:alpha val="2658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Data Analysis</a:t>
            </a:r>
            <a:endParaRPr b="1" sz="1721">
              <a:solidFill>
                <a:schemeClr val="lt1"/>
              </a:solidFill>
              <a:latin typeface="Old Standard TT"/>
              <a:ea typeface="Old Standard TT"/>
              <a:cs typeface="Old Standard TT"/>
              <a:sym typeface="Old Standard TT"/>
            </a:endParaRPr>
          </a:p>
        </p:txBody>
      </p:sp>
      <p:pic>
        <p:nvPicPr>
          <p:cNvPr id="66" name="Google Shape;66;p13">
            <a:hlinkClick action="ppaction://hlinksldjump" r:id="rId8"/>
          </p:cNvPr>
          <p:cNvPicPr preferRelativeResize="0"/>
          <p:nvPr/>
        </p:nvPicPr>
        <p:blipFill>
          <a:blip r:embed="rId9">
            <a:alphaModFix/>
          </a:blip>
          <a:stretch>
            <a:fillRect/>
          </a:stretch>
        </p:blipFill>
        <p:spPr>
          <a:xfrm>
            <a:off x="3741335" y="1017849"/>
            <a:ext cx="786100" cy="1062300"/>
          </a:xfrm>
          <a:prstGeom prst="rect">
            <a:avLst/>
          </a:prstGeom>
          <a:noFill/>
          <a:ln>
            <a:noFill/>
          </a:ln>
        </p:spPr>
      </p:pic>
      <p:pic>
        <p:nvPicPr>
          <p:cNvPr id="67" name="Google Shape;67;p13">
            <a:hlinkClick action="ppaction://hlinksldjump" r:id="rId10"/>
          </p:cNvPr>
          <p:cNvPicPr preferRelativeResize="0"/>
          <p:nvPr/>
        </p:nvPicPr>
        <p:blipFill>
          <a:blip r:embed="rId11">
            <a:alphaModFix/>
          </a:blip>
          <a:stretch>
            <a:fillRect/>
          </a:stretch>
        </p:blipFill>
        <p:spPr>
          <a:xfrm>
            <a:off x="5729725" y="1203350"/>
            <a:ext cx="786100" cy="876802"/>
          </a:xfrm>
          <a:prstGeom prst="rect">
            <a:avLst/>
          </a:prstGeom>
          <a:noFill/>
          <a:ln>
            <a:noFill/>
          </a:ln>
        </p:spPr>
      </p:pic>
      <p:pic>
        <p:nvPicPr>
          <p:cNvPr id="68" name="Google Shape;68;p13">
            <a:hlinkClick action="ppaction://hlinksldjump" r:id="rId12"/>
          </p:cNvPr>
          <p:cNvPicPr preferRelativeResize="0"/>
          <p:nvPr/>
        </p:nvPicPr>
        <p:blipFill>
          <a:blip r:embed="rId13">
            <a:alphaModFix/>
          </a:blip>
          <a:stretch>
            <a:fillRect/>
          </a:stretch>
        </p:blipFill>
        <p:spPr>
          <a:xfrm>
            <a:off x="7456850" y="1068775"/>
            <a:ext cx="1145951" cy="1145951"/>
          </a:xfrm>
          <a:prstGeom prst="rect">
            <a:avLst/>
          </a:prstGeom>
          <a:noFill/>
          <a:ln>
            <a:noFill/>
          </a:ln>
        </p:spPr>
      </p:pic>
      <p:pic>
        <p:nvPicPr>
          <p:cNvPr id="69" name="Google Shape;69;p13">
            <a:hlinkClick action="ppaction://hlinksldjump" r:id="rId14"/>
          </p:cNvPr>
          <p:cNvPicPr preferRelativeResize="0"/>
          <p:nvPr/>
        </p:nvPicPr>
        <p:blipFill>
          <a:blip r:embed="rId15">
            <a:alphaModFix/>
          </a:blip>
          <a:stretch>
            <a:fillRect/>
          </a:stretch>
        </p:blipFill>
        <p:spPr>
          <a:xfrm>
            <a:off x="4618027" y="4247475"/>
            <a:ext cx="1010650" cy="1010650"/>
          </a:xfrm>
          <a:prstGeom prst="rect">
            <a:avLst/>
          </a:prstGeom>
          <a:noFill/>
          <a:ln>
            <a:noFill/>
          </a:ln>
        </p:spPr>
      </p:pic>
      <p:pic>
        <p:nvPicPr>
          <p:cNvPr id="70" name="Google Shape;70;p13">
            <a:hlinkClick action="ppaction://hlinksldjump" r:id="rId16"/>
          </p:cNvPr>
          <p:cNvPicPr preferRelativeResize="0"/>
          <p:nvPr/>
        </p:nvPicPr>
        <p:blipFill>
          <a:blip r:embed="rId17">
            <a:alphaModFix/>
          </a:blip>
          <a:stretch>
            <a:fillRect/>
          </a:stretch>
        </p:blipFill>
        <p:spPr>
          <a:xfrm>
            <a:off x="6568847" y="4221650"/>
            <a:ext cx="958771" cy="1062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2"/>
          <p:cNvSpPr txBox="1"/>
          <p:nvPr/>
        </p:nvSpPr>
        <p:spPr>
          <a:xfrm>
            <a:off x="2544755" y="550456"/>
            <a:ext cx="4054500" cy="5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dk1"/>
                </a:solidFill>
                <a:latin typeface="Old Standard TT"/>
                <a:ea typeface="Old Standard TT"/>
                <a:cs typeface="Old Standard TT"/>
                <a:sym typeface="Old Standard TT"/>
              </a:rPr>
              <a:t>Store Performance Analysis</a:t>
            </a:r>
            <a:endParaRPr b="1" sz="1800" u="sng">
              <a:solidFill>
                <a:schemeClr val="dk1"/>
              </a:solidFill>
              <a:latin typeface="Old Standard TT"/>
              <a:ea typeface="Old Standard TT"/>
              <a:cs typeface="Old Standard TT"/>
              <a:sym typeface="Old Standard TT"/>
            </a:endParaRPr>
          </a:p>
        </p:txBody>
      </p:sp>
      <p:sp>
        <p:nvSpPr>
          <p:cNvPr id="297" name="Google Shape;297;p22"/>
          <p:cNvSpPr txBox="1"/>
          <p:nvPr/>
        </p:nvSpPr>
        <p:spPr>
          <a:xfrm>
            <a:off x="269405" y="1001386"/>
            <a:ext cx="72711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Q: Which stores have the highest average weekly sales?</a:t>
            </a:r>
            <a:endParaRPr b="1">
              <a:solidFill>
                <a:schemeClr val="dk1"/>
              </a:solidFill>
              <a:latin typeface="Old Standard TT"/>
              <a:ea typeface="Old Standard TT"/>
              <a:cs typeface="Old Standard TT"/>
              <a:sym typeface="Old Standard TT"/>
            </a:endParaRPr>
          </a:p>
        </p:txBody>
      </p:sp>
      <p:pic>
        <p:nvPicPr>
          <p:cNvPr id="298" name="Google Shape;298;p22"/>
          <p:cNvPicPr preferRelativeResize="0"/>
          <p:nvPr/>
        </p:nvPicPr>
        <p:blipFill>
          <a:blip r:embed="rId3">
            <a:alphaModFix/>
          </a:blip>
          <a:stretch>
            <a:fillRect/>
          </a:stretch>
        </p:blipFill>
        <p:spPr>
          <a:xfrm>
            <a:off x="4250180" y="1443913"/>
            <a:ext cx="1476375" cy="1009650"/>
          </a:xfrm>
          <a:prstGeom prst="rect">
            <a:avLst/>
          </a:prstGeom>
          <a:noFill/>
          <a:ln>
            <a:noFill/>
          </a:ln>
        </p:spPr>
      </p:pic>
      <p:pic>
        <p:nvPicPr>
          <p:cNvPr id="299" name="Google Shape;299;p22"/>
          <p:cNvPicPr preferRelativeResize="0"/>
          <p:nvPr/>
        </p:nvPicPr>
        <p:blipFill>
          <a:blip r:embed="rId4">
            <a:alphaModFix/>
          </a:blip>
          <a:stretch>
            <a:fillRect/>
          </a:stretch>
        </p:blipFill>
        <p:spPr>
          <a:xfrm>
            <a:off x="360580" y="1453436"/>
            <a:ext cx="3743325" cy="990600"/>
          </a:xfrm>
          <a:prstGeom prst="rect">
            <a:avLst/>
          </a:prstGeom>
          <a:noFill/>
          <a:ln>
            <a:noFill/>
          </a:ln>
        </p:spPr>
      </p:pic>
      <p:pic>
        <p:nvPicPr>
          <p:cNvPr id="300" name="Google Shape;300;p22"/>
          <p:cNvPicPr preferRelativeResize="0"/>
          <p:nvPr/>
        </p:nvPicPr>
        <p:blipFill>
          <a:blip r:embed="rId5">
            <a:alphaModFix/>
          </a:blip>
          <a:stretch>
            <a:fillRect/>
          </a:stretch>
        </p:blipFill>
        <p:spPr>
          <a:xfrm>
            <a:off x="4231130" y="3129151"/>
            <a:ext cx="1514475" cy="1038225"/>
          </a:xfrm>
          <a:prstGeom prst="rect">
            <a:avLst/>
          </a:prstGeom>
          <a:noFill/>
          <a:ln>
            <a:noFill/>
          </a:ln>
        </p:spPr>
      </p:pic>
      <p:pic>
        <p:nvPicPr>
          <p:cNvPr id="301" name="Google Shape;301;p22"/>
          <p:cNvPicPr preferRelativeResize="0"/>
          <p:nvPr/>
        </p:nvPicPr>
        <p:blipFill>
          <a:blip r:embed="rId6">
            <a:alphaModFix/>
          </a:blip>
          <a:stretch>
            <a:fillRect/>
          </a:stretch>
        </p:blipFill>
        <p:spPr>
          <a:xfrm>
            <a:off x="312942" y="3152963"/>
            <a:ext cx="3790950" cy="990600"/>
          </a:xfrm>
          <a:prstGeom prst="rect">
            <a:avLst/>
          </a:prstGeom>
          <a:noFill/>
          <a:ln>
            <a:noFill/>
          </a:ln>
        </p:spPr>
      </p:pic>
      <p:sp>
        <p:nvSpPr>
          <p:cNvPr id="302" name="Google Shape;302;p22"/>
          <p:cNvSpPr txBox="1"/>
          <p:nvPr/>
        </p:nvSpPr>
        <p:spPr>
          <a:xfrm>
            <a:off x="269405" y="2553311"/>
            <a:ext cx="72711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Q: </a:t>
            </a:r>
            <a:r>
              <a:rPr b="1" lang="en">
                <a:solidFill>
                  <a:schemeClr val="dk1"/>
                </a:solidFill>
                <a:latin typeface="Old Standard TT"/>
                <a:ea typeface="Old Standard TT"/>
                <a:cs typeface="Old Standard TT"/>
                <a:sym typeface="Old Standard TT"/>
              </a:rPr>
              <a:t>Which stores have the lowest average weekly sales?</a:t>
            </a:r>
            <a:endParaRPr b="1">
              <a:solidFill>
                <a:schemeClr val="dk1"/>
              </a:solidFill>
              <a:latin typeface="Old Standard TT"/>
              <a:ea typeface="Old Standard TT"/>
              <a:cs typeface="Old Standard TT"/>
              <a:sym typeface="Old Standard TT"/>
            </a:endParaRPr>
          </a:p>
        </p:txBody>
      </p:sp>
      <p:grpSp>
        <p:nvGrpSpPr>
          <p:cNvPr id="303" name="Google Shape;303;p22"/>
          <p:cNvGrpSpPr/>
          <p:nvPr/>
        </p:nvGrpSpPr>
        <p:grpSpPr>
          <a:xfrm>
            <a:off x="0" y="-2"/>
            <a:ext cx="9144000" cy="444000"/>
            <a:chOff x="0" y="-2"/>
            <a:chExt cx="9144000" cy="444000"/>
          </a:xfrm>
        </p:grpSpPr>
        <p:sp>
          <p:nvSpPr>
            <p:cNvPr id="304" name="Google Shape;304;p22"/>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05" name="Google Shape;305;p22">
              <a:hlinkClick action="ppaction://hlinksldjump" r:id="rId7"/>
            </p:cNvPr>
            <p:cNvPicPr preferRelativeResize="0"/>
            <p:nvPr/>
          </p:nvPicPr>
          <p:blipFill>
            <a:blip r:embed="rId8">
              <a:alphaModFix/>
            </a:blip>
            <a:stretch>
              <a:fillRect/>
            </a:stretch>
          </p:blipFill>
          <p:spPr>
            <a:xfrm>
              <a:off x="68431" y="24125"/>
              <a:ext cx="392074" cy="392074"/>
            </a:xfrm>
            <a:prstGeom prst="rect">
              <a:avLst/>
            </a:prstGeom>
            <a:noFill/>
            <a:ln>
              <a:noFill/>
            </a:ln>
          </p:spPr>
        </p:pic>
        <p:grpSp>
          <p:nvGrpSpPr>
            <p:cNvPr id="306" name="Google Shape;306;p22"/>
            <p:cNvGrpSpPr/>
            <p:nvPr/>
          </p:nvGrpSpPr>
          <p:grpSpPr>
            <a:xfrm>
              <a:off x="4687985" y="24102"/>
              <a:ext cx="1396538" cy="392100"/>
              <a:chOff x="4383185" y="1555373"/>
              <a:chExt cx="1396538" cy="392100"/>
            </a:xfrm>
          </p:grpSpPr>
          <p:pic>
            <p:nvPicPr>
              <p:cNvPr id="307" name="Google Shape;307;p22"/>
              <p:cNvPicPr preferRelativeResize="0"/>
              <p:nvPr/>
            </p:nvPicPr>
            <p:blipFill rotWithShape="1">
              <a:blip r:embed="rId9">
                <a:alphaModFix/>
              </a:blip>
              <a:srcRect b="37467" l="16084" r="20939" t="31577"/>
              <a:stretch/>
            </p:blipFill>
            <p:spPr>
              <a:xfrm>
                <a:off x="4383185" y="1555373"/>
                <a:ext cx="1369800" cy="392100"/>
              </a:xfrm>
              <a:prstGeom prst="roundRect">
                <a:avLst>
                  <a:gd fmla="val 16667" name="adj"/>
                </a:avLst>
              </a:prstGeom>
              <a:noFill/>
              <a:ln>
                <a:noFill/>
              </a:ln>
            </p:spPr>
          </p:pic>
          <p:sp>
            <p:nvSpPr>
              <p:cNvPr id="308" name="Google Shape;308;p22"/>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309" name="Google Shape;309;p22"/>
              <p:cNvPicPr preferRelativeResize="0"/>
              <p:nvPr/>
            </p:nvPicPr>
            <p:blipFill>
              <a:blip r:embed="rId10">
                <a:alphaModFix/>
              </a:blip>
              <a:stretch>
                <a:fillRect/>
              </a:stretch>
            </p:blipFill>
            <p:spPr>
              <a:xfrm>
                <a:off x="4474418" y="1606524"/>
                <a:ext cx="288207" cy="319350"/>
              </a:xfrm>
              <a:prstGeom prst="rect">
                <a:avLst/>
              </a:prstGeom>
              <a:noFill/>
              <a:ln>
                <a:noFill/>
              </a:ln>
            </p:spPr>
          </p:pic>
        </p:grpSp>
        <p:grpSp>
          <p:nvGrpSpPr>
            <p:cNvPr id="310" name="Google Shape;310;p22"/>
            <p:cNvGrpSpPr/>
            <p:nvPr/>
          </p:nvGrpSpPr>
          <p:grpSpPr>
            <a:xfrm>
              <a:off x="2647516" y="26441"/>
              <a:ext cx="421800" cy="392100"/>
              <a:chOff x="3090174" y="207925"/>
              <a:chExt cx="421800" cy="392100"/>
            </a:xfrm>
          </p:grpSpPr>
          <p:pic>
            <p:nvPicPr>
              <p:cNvPr id="311" name="Google Shape;311;p22"/>
              <p:cNvPicPr preferRelativeResize="0"/>
              <p:nvPr/>
            </p:nvPicPr>
            <p:blipFill rotWithShape="1">
              <a:blip r:embed="rId11">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12" name="Google Shape;312;p22">
                <a:hlinkClick action="ppaction://hlinksldjump" r:id="rId12"/>
              </p:cNvPr>
              <p:cNvPicPr preferRelativeResize="0"/>
              <p:nvPr/>
            </p:nvPicPr>
            <p:blipFill>
              <a:blip r:embed="rId13">
                <a:alphaModFix/>
              </a:blip>
              <a:stretch>
                <a:fillRect/>
              </a:stretch>
            </p:blipFill>
            <p:spPr>
              <a:xfrm>
                <a:off x="3174182" y="232499"/>
                <a:ext cx="253800" cy="342950"/>
              </a:xfrm>
              <a:prstGeom prst="rect">
                <a:avLst/>
              </a:prstGeom>
              <a:noFill/>
              <a:ln>
                <a:noFill/>
              </a:ln>
            </p:spPr>
          </p:pic>
        </p:grpSp>
        <p:grpSp>
          <p:nvGrpSpPr>
            <p:cNvPr id="313" name="Google Shape;313;p22"/>
            <p:cNvGrpSpPr/>
            <p:nvPr/>
          </p:nvGrpSpPr>
          <p:grpSpPr>
            <a:xfrm>
              <a:off x="3173082" y="26441"/>
              <a:ext cx="421800" cy="392100"/>
              <a:chOff x="3601198" y="207925"/>
              <a:chExt cx="421800" cy="392100"/>
            </a:xfrm>
          </p:grpSpPr>
          <p:pic>
            <p:nvPicPr>
              <p:cNvPr id="314" name="Google Shape;314;p22"/>
              <p:cNvPicPr preferRelativeResize="0"/>
              <p:nvPr/>
            </p:nvPicPr>
            <p:blipFill rotWithShape="1">
              <a:blip r:embed="rId14">
                <a:alphaModFix/>
              </a:blip>
              <a:srcRect b="25897" l="54847" r="16677" t="25577"/>
              <a:stretch/>
            </p:blipFill>
            <p:spPr>
              <a:xfrm flipH="1">
                <a:off x="3601198" y="207925"/>
                <a:ext cx="421800" cy="392100"/>
              </a:xfrm>
              <a:prstGeom prst="roundRect">
                <a:avLst>
                  <a:gd fmla="val 16667" name="adj"/>
                </a:avLst>
              </a:prstGeom>
              <a:noFill/>
              <a:ln>
                <a:noFill/>
              </a:ln>
            </p:spPr>
          </p:pic>
          <p:pic>
            <p:nvPicPr>
              <p:cNvPr id="315" name="Google Shape;315;p22">
                <a:hlinkClick action="ppaction://hlinksldjump" r:id="rId15"/>
              </p:cNvPr>
              <p:cNvPicPr preferRelativeResize="0"/>
              <p:nvPr/>
            </p:nvPicPr>
            <p:blipFill>
              <a:blip r:embed="rId16">
                <a:alphaModFix/>
              </a:blip>
              <a:stretch>
                <a:fillRect/>
              </a:stretch>
            </p:blipFill>
            <p:spPr>
              <a:xfrm>
                <a:off x="3674975" y="253221"/>
                <a:ext cx="274250" cy="305875"/>
              </a:xfrm>
              <a:prstGeom prst="rect">
                <a:avLst/>
              </a:prstGeom>
              <a:noFill/>
              <a:ln>
                <a:noFill/>
              </a:ln>
            </p:spPr>
          </p:pic>
        </p:grpSp>
        <p:grpSp>
          <p:nvGrpSpPr>
            <p:cNvPr id="316" name="Google Shape;316;p22"/>
            <p:cNvGrpSpPr/>
            <p:nvPr/>
          </p:nvGrpSpPr>
          <p:grpSpPr>
            <a:xfrm>
              <a:off x="3676838" y="26441"/>
              <a:ext cx="421800" cy="392100"/>
              <a:chOff x="4112225" y="207925"/>
              <a:chExt cx="421800" cy="392100"/>
            </a:xfrm>
          </p:grpSpPr>
          <p:pic>
            <p:nvPicPr>
              <p:cNvPr id="317" name="Google Shape;317;p22"/>
              <p:cNvPicPr preferRelativeResize="0"/>
              <p:nvPr/>
            </p:nvPicPr>
            <p:blipFill rotWithShape="1">
              <a:blip r:embed="rId17">
                <a:alphaModFix/>
              </a:blip>
              <a:srcRect b="50935" l="31164" r="38255" t="20584"/>
              <a:stretch/>
            </p:blipFill>
            <p:spPr>
              <a:xfrm>
                <a:off x="4112225" y="207925"/>
                <a:ext cx="421800" cy="392100"/>
              </a:xfrm>
              <a:prstGeom prst="roundRect">
                <a:avLst>
                  <a:gd fmla="val 16667" name="adj"/>
                </a:avLst>
              </a:prstGeom>
              <a:noFill/>
              <a:ln>
                <a:noFill/>
              </a:ln>
            </p:spPr>
          </p:pic>
          <p:pic>
            <p:nvPicPr>
              <p:cNvPr id="318" name="Google Shape;318;p22">
                <a:hlinkClick action="ppaction://hlinksldjump" r:id="rId18"/>
              </p:cNvPr>
              <p:cNvPicPr preferRelativeResize="0"/>
              <p:nvPr/>
            </p:nvPicPr>
            <p:blipFill>
              <a:blip r:embed="rId19">
                <a:alphaModFix/>
              </a:blip>
              <a:stretch>
                <a:fillRect/>
              </a:stretch>
            </p:blipFill>
            <p:spPr>
              <a:xfrm>
                <a:off x="4140249" y="223325"/>
                <a:ext cx="367275" cy="367250"/>
              </a:xfrm>
              <a:prstGeom prst="rect">
                <a:avLst/>
              </a:prstGeom>
              <a:noFill/>
              <a:ln>
                <a:noFill/>
              </a:ln>
            </p:spPr>
          </p:pic>
        </p:grpSp>
        <p:grpSp>
          <p:nvGrpSpPr>
            <p:cNvPr id="319" name="Google Shape;319;p22"/>
            <p:cNvGrpSpPr/>
            <p:nvPr/>
          </p:nvGrpSpPr>
          <p:grpSpPr>
            <a:xfrm>
              <a:off x="4182167" y="27791"/>
              <a:ext cx="421800" cy="389400"/>
              <a:chOff x="4646638" y="209275"/>
              <a:chExt cx="421800" cy="389400"/>
            </a:xfrm>
          </p:grpSpPr>
          <p:pic>
            <p:nvPicPr>
              <p:cNvPr id="320" name="Google Shape;320;p22"/>
              <p:cNvPicPr preferRelativeResize="0"/>
              <p:nvPr/>
            </p:nvPicPr>
            <p:blipFill rotWithShape="1">
              <a:blip r:embed="rId20">
                <a:alphaModFix/>
              </a:blip>
              <a:srcRect b="29545" l="18473" r="50741" t="29269"/>
              <a:stretch/>
            </p:blipFill>
            <p:spPr>
              <a:xfrm>
                <a:off x="4646638" y="209275"/>
                <a:ext cx="421800" cy="389400"/>
              </a:xfrm>
              <a:prstGeom prst="roundRect">
                <a:avLst>
                  <a:gd fmla="val 16667" name="adj"/>
                </a:avLst>
              </a:prstGeom>
              <a:noFill/>
              <a:ln>
                <a:noFill/>
              </a:ln>
            </p:spPr>
          </p:pic>
          <p:pic>
            <p:nvPicPr>
              <p:cNvPr id="321" name="Google Shape;321;p22">
                <a:hlinkClick action="ppaction://hlinksldjump" r:id="rId21"/>
              </p:cNvPr>
              <p:cNvPicPr preferRelativeResize="0"/>
              <p:nvPr/>
            </p:nvPicPr>
            <p:blipFill>
              <a:blip r:embed="rId22">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3"/>
          <p:cNvSpPr txBox="1"/>
          <p:nvPr/>
        </p:nvSpPr>
        <p:spPr>
          <a:xfrm>
            <a:off x="2544750" y="429698"/>
            <a:ext cx="4054500" cy="5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dk1"/>
                </a:solidFill>
                <a:latin typeface="Old Standard TT"/>
                <a:ea typeface="Old Standard TT"/>
                <a:cs typeface="Old Standard TT"/>
                <a:sym typeface="Old Standard TT"/>
              </a:rPr>
              <a:t>Store Performance Analysis</a:t>
            </a:r>
            <a:endParaRPr b="1" sz="1800" u="sng">
              <a:solidFill>
                <a:schemeClr val="dk1"/>
              </a:solidFill>
              <a:latin typeface="Old Standard TT"/>
              <a:ea typeface="Old Standard TT"/>
              <a:cs typeface="Old Standard TT"/>
              <a:sym typeface="Old Standard TT"/>
            </a:endParaRPr>
          </a:p>
        </p:txBody>
      </p:sp>
      <p:sp>
        <p:nvSpPr>
          <p:cNvPr id="327" name="Google Shape;327;p23"/>
          <p:cNvSpPr txBox="1"/>
          <p:nvPr/>
        </p:nvSpPr>
        <p:spPr>
          <a:xfrm>
            <a:off x="303600" y="786175"/>
            <a:ext cx="88404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Q: How much of a difference in average weekly sales exists between the best and worst performing stores?</a:t>
            </a:r>
            <a:endParaRPr b="1">
              <a:solidFill>
                <a:schemeClr val="dk1"/>
              </a:solidFill>
              <a:latin typeface="Old Standard TT"/>
              <a:ea typeface="Old Standard TT"/>
              <a:cs typeface="Old Standard TT"/>
              <a:sym typeface="Old Standard TT"/>
            </a:endParaRPr>
          </a:p>
        </p:txBody>
      </p:sp>
      <p:pic>
        <p:nvPicPr>
          <p:cNvPr id="328" name="Google Shape;328;p23"/>
          <p:cNvPicPr preferRelativeResize="0"/>
          <p:nvPr/>
        </p:nvPicPr>
        <p:blipFill>
          <a:blip r:embed="rId3">
            <a:alphaModFix/>
          </a:blip>
          <a:stretch>
            <a:fillRect/>
          </a:stretch>
        </p:blipFill>
        <p:spPr>
          <a:xfrm>
            <a:off x="602100" y="1232582"/>
            <a:ext cx="3770498" cy="2496175"/>
          </a:xfrm>
          <a:prstGeom prst="rect">
            <a:avLst/>
          </a:prstGeom>
          <a:noFill/>
          <a:ln>
            <a:noFill/>
          </a:ln>
        </p:spPr>
      </p:pic>
      <p:pic>
        <p:nvPicPr>
          <p:cNvPr id="329" name="Google Shape;329;p23"/>
          <p:cNvPicPr preferRelativeResize="0"/>
          <p:nvPr/>
        </p:nvPicPr>
        <p:blipFill>
          <a:blip r:embed="rId4">
            <a:alphaModFix/>
          </a:blip>
          <a:stretch>
            <a:fillRect/>
          </a:stretch>
        </p:blipFill>
        <p:spPr>
          <a:xfrm>
            <a:off x="444525" y="3894493"/>
            <a:ext cx="4438650" cy="1019175"/>
          </a:xfrm>
          <a:prstGeom prst="rect">
            <a:avLst/>
          </a:prstGeom>
          <a:noFill/>
          <a:ln>
            <a:noFill/>
          </a:ln>
        </p:spPr>
      </p:pic>
      <p:sp>
        <p:nvSpPr>
          <p:cNvPr id="330" name="Google Shape;330;p23"/>
          <p:cNvSpPr txBox="1"/>
          <p:nvPr/>
        </p:nvSpPr>
        <p:spPr>
          <a:xfrm>
            <a:off x="5129175" y="1438818"/>
            <a:ext cx="3467100" cy="22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A: Some stores (like store 35) have a very high Coefficient of Variation (CV).</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This means there might be unknown store specific factors affecting weekly sales performance worth investigating.</a:t>
            </a:r>
            <a:endParaRPr b="1">
              <a:solidFill>
                <a:schemeClr val="dk1"/>
              </a:solidFill>
              <a:latin typeface="Old Standard TT"/>
              <a:ea typeface="Old Standard TT"/>
              <a:cs typeface="Old Standard TT"/>
              <a:sym typeface="Old Standard TT"/>
            </a:endParaRPr>
          </a:p>
        </p:txBody>
      </p:sp>
      <p:grpSp>
        <p:nvGrpSpPr>
          <p:cNvPr id="331" name="Google Shape;331;p23"/>
          <p:cNvGrpSpPr/>
          <p:nvPr/>
        </p:nvGrpSpPr>
        <p:grpSpPr>
          <a:xfrm>
            <a:off x="0" y="-2"/>
            <a:ext cx="9144000" cy="444000"/>
            <a:chOff x="0" y="-2"/>
            <a:chExt cx="9144000" cy="444000"/>
          </a:xfrm>
        </p:grpSpPr>
        <p:sp>
          <p:nvSpPr>
            <p:cNvPr id="332" name="Google Shape;332;p23"/>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33" name="Google Shape;333;p23">
              <a:hlinkClick action="ppaction://hlinksldjump" r:id="rId5"/>
            </p:cNvPr>
            <p:cNvPicPr preferRelativeResize="0"/>
            <p:nvPr/>
          </p:nvPicPr>
          <p:blipFill>
            <a:blip r:embed="rId6">
              <a:alphaModFix/>
            </a:blip>
            <a:stretch>
              <a:fillRect/>
            </a:stretch>
          </p:blipFill>
          <p:spPr>
            <a:xfrm>
              <a:off x="68431" y="24125"/>
              <a:ext cx="392074" cy="392074"/>
            </a:xfrm>
            <a:prstGeom prst="rect">
              <a:avLst/>
            </a:prstGeom>
            <a:noFill/>
            <a:ln>
              <a:noFill/>
            </a:ln>
          </p:spPr>
        </p:pic>
        <p:grpSp>
          <p:nvGrpSpPr>
            <p:cNvPr id="334" name="Google Shape;334;p23"/>
            <p:cNvGrpSpPr/>
            <p:nvPr/>
          </p:nvGrpSpPr>
          <p:grpSpPr>
            <a:xfrm>
              <a:off x="4687985" y="24102"/>
              <a:ext cx="1396538" cy="392100"/>
              <a:chOff x="4383185" y="1555373"/>
              <a:chExt cx="1396538" cy="392100"/>
            </a:xfrm>
          </p:grpSpPr>
          <p:pic>
            <p:nvPicPr>
              <p:cNvPr id="335" name="Google Shape;335;p23"/>
              <p:cNvPicPr preferRelativeResize="0"/>
              <p:nvPr/>
            </p:nvPicPr>
            <p:blipFill rotWithShape="1">
              <a:blip r:embed="rId7">
                <a:alphaModFix/>
              </a:blip>
              <a:srcRect b="37467" l="16084" r="20939" t="31577"/>
              <a:stretch/>
            </p:blipFill>
            <p:spPr>
              <a:xfrm>
                <a:off x="4383185" y="1555373"/>
                <a:ext cx="1369800" cy="392100"/>
              </a:xfrm>
              <a:prstGeom prst="roundRect">
                <a:avLst>
                  <a:gd fmla="val 16667" name="adj"/>
                </a:avLst>
              </a:prstGeom>
              <a:noFill/>
              <a:ln>
                <a:noFill/>
              </a:ln>
            </p:spPr>
          </p:pic>
          <p:sp>
            <p:nvSpPr>
              <p:cNvPr id="336" name="Google Shape;336;p23"/>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337" name="Google Shape;337;p23"/>
              <p:cNvPicPr preferRelativeResize="0"/>
              <p:nvPr/>
            </p:nvPicPr>
            <p:blipFill>
              <a:blip r:embed="rId8">
                <a:alphaModFix/>
              </a:blip>
              <a:stretch>
                <a:fillRect/>
              </a:stretch>
            </p:blipFill>
            <p:spPr>
              <a:xfrm>
                <a:off x="4474418" y="1606524"/>
                <a:ext cx="288207" cy="319350"/>
              </a:xfrm>
              <a:prstGeom prst="rect">
                <a:avLst/>
              </a:prstGeom>
              <a:noFill/>
              <a:ln>
                <a:noFill/>
              </a:ln>
            </p:spPr>
          </p:pic>
        </p:grpSp>
        <p:grpSp>
          <p:nvGrpSpPr>
            <p:cNvPr id="338" name="Google Shape;338;p23"/>
            <p:cNvGrpSpPr/>
            <p:nvPr/>
          </p:nvGrpSpPr>
          <p:grpSpPr>
            <a:xfrm>
              <a:off x="2647516" y="26441"/>
              <a:ext cx="421800" cy="392100"/>
              <a:chOff x="3090174" y="207925"/>
              <a:chExt cx="421800" cy="392100"/>
            </a:xfrm>
          </p:grpSpPr>
          <p:pic>
            <p:nvPicPr>
              <p:cNvPr id="339" name="Google Shape;339;p23"/>
              <p:cNvPicPr preferRelativeResize="0"/>
              <p:nvPr/>
            </p:nvPicPr>
            <p:blipFill rotWithShape="1">
              <a:blip r:embed="rId9">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40" name="Google Shape;340;p23">
                <a:hlinkClick action="ppaction://hlinksldjump" r:id="rId10"/>
              </p:cNvPr>
              <p:cNvPicPr preferRelativeResize="0"/>
              <p:nvPr/>
            </p:nvPicPr>
            <p:blipFill>
              <a:blip r:embed="rId11">
                <a:alphaModFix/>
              </a:blip>
              <a:stretch>
                <a:fillRect/>
              </a:stretch>
            </p:blipFill>
            <p:spPr>
              <a:xfrm>
                <a:off x="3174182" y="232499"/>
                <a:ext cx="253800" cy="342950"/>
              </a:xfrm>
              <a:prstGeom prst="rect">
                <a:avLst/>
              </a:prstGeom>
              <a:noFill/>
              <a:ln>
                <a:noFill/>
              </a:ln>
            </p:spPr>
          </p:pic>
        </p:grpSp>
        <p:grpSp>
          <p:nvGrpSpPr>
            <p:cNvPr id="341" name="Google Shape;341;p23"/>
            <p:cNvGrpSpPr/>
            <p:nvPr/>
          </p:nvGrpSpPr>
          <p:grpSpPr>
            <a:xfrm>
              <a:off x="3173082" y="26441"/>
              <a:ext cx="421800" cy="392100"/>
              <a:chOff x="3601198" y="207925"/>
              <a:chExt cx="421800" cy="392100"/>
            </a:xfrm>
          </p:grpSpPr>
          <p:pic>
            <p:nvPicPr>
              <p:cNvPr id="342" name="Google Shape;342;p23"/>
              <p:cNvPicPr preferRelativeResize="0"/>
              <p:nvPr/>
            </p:nvPicPr>
            <p:blipFill rotWithShape="1">
              <a:blip r:embed="rId12">
                <a:alphaModFix/>
              </a:blip>
              <a:srcRect b="25897" l="54847" r="16677" t="25577"/>
              <a:stretch/>
            </p:blipFill>
            <p:spPr>
              <a:xfrm flipH="1">
                <a:off x="3601198" y="207925"/>
                <a:ext cx="421800" cy="392100"/>
              </a:xfrm>
              <a:prstGeom prst="roundRect">
                <a:avLst>
                  <a:gd fmla="val 16667" name="adj"/>
                </a:avLst>
              </a:prstGeom>
              <a:noFill/>
              <a:ln>
                <a:noFill/>
              </a:ln>
            </p:spPr>
          </p:pic>
          <p:pic>
            <p:nvPicPr>
              <p:cNvPr id="343" name="Google Shape;343;p23">
                <a:hlinkClick action="ppaction://hlinksldjump" r:id="rId13"/>
              </p:cNvPr>
              <p:cNvPicPr preferRelativeResize="0"/>
              <p:nvPr/>
            </p:nvPicPr>
            <p:blipFill>
              <a:blip r:embed="rId14">
                <a:alphaModFix/>
              </a:blip>
              <a:stretch>
                <a:fillRect/>
              </a:stretch>
            </p:blipFill>
            <p:spPr>
              <a:xfrm>
                <a:off x="3674975" y="253221"/>
                <a:ext cx="274250" cy="305875"/>
              </a:xfrm>
              <a:prstGeom prst="rect">
                <a:avLst/>
              </a:prstGeom>
              <a:noFill/>
              <a:ln>
                <a:noFill/>
              </a:ln>
            </p:spPr>
          </p:pic>
        </p:grpSp>
        <p:grpSp>
          <p:nvGrpSpPr>
            <p:cNvPr id="344" name="Google Shape;344;p23"/>
            <p:cNvGrpSpPr/>
            <p:nvPr/>
          </p:nvGrpSpPr>
          <p:grpSpPr>
            <a:xfrm>
              <a:off x="3676838" y="26441"/>
              <a:ext cx="421800" cy="392100"/>
              <a:chOff x="4112225" y="207925"/>
              <a:chExt cx="421800" cy="392100"/>
            </a:xfrm>
          </p:grpSpPr>
          <p:pic>
            <p:nvPicPr>
              <p:cNvPr id="345" name="Google Shape;345;p23"/>
              <p:cNvPicPr preferRelativeResize="0"/>
              <p:nvPr/>
            </p:nvPicPr>
            <p:blipFill rotWithShape="1">
              <a:blip r:embed="rId15">
                <a:alphaModFix/>
              </a:blip>
              <a:srcRect b="50935" l="31164" r="38255" t="20584"/>
              <a:stretch/>
            </p:blipFill>
            <p:spPr>
              <a:xfrm>
                <a:off x="4112225" y="207925"/>
                <a:ext cx="421800" cy="392100"/>
              </a:xfrm>
              <a:prstGeom prst="roundRect">
                <a:avLst>
                  <a:gd fmla="val 16667" name="adj"/>
                </a:avLst>
              </a:prstGeom>
              <a:noFill/>
              <a:ln>
                <a:noFill/>
              </a:ln>
            </p:spPr>
          </p:pic>
          <p:pic>
            <p:nvPicPr>
              <p:cNvPr id="346" name="Google Shape;346;p23">
                <a:hlinkClick action="ppaction://hlinksldjump" r:id="rId16"/>
              </p:cNvPr>
              <p:cNvPicPr preferRelativeResize="0"/>
              <p:nvPr/>
            </p:nvPicPr>
            <p:blipFill>
              <a:blip r:embed="rId17">
                <a:alphaModFix/>
              </a:blip>
              <a:stretch>
                <a:fillRect/>
              </a:stretch>
            </p:blipFill>
            <p:spPr>
              <a:xfrm>
                <a:off x="4140249" y="223325"/>
                <a:ext cx="367275" cy="367250"/>
              </a:xfrm>
              <a:prstGeom prst="rect">
                <a:avLst/>
              </a:prstGeom>
              <a:noFill/>
              <a:ln>
                <a:noFill/>
              </a:ln>
            </p:spPr>
          </p:pic>
        </p:grpSp>
        <p:grpSp>
          <p:nvGrpSpPr>
            <p:cNvPr id="347" name="Google Shape;347;p23"/>
            <p:cNvGrpSpPr/>
            <p:nvPr/>
          </p:nvGrpSpPr>
          <p:grpSpPr>
            <a:xfrm>
              <a:off x="4182167" y="27791"/>
              <a:ext cx="421800" cy="389400"/>
              <a:chOff x="4646638" y="209275"/>
              <a:chExt cx="421800" cy="389400"/>
            </a:xfrm>
          </p:grpSpPr>
          <p:pic>
            <p:nvPicPr>
              <p:cNvPr id="348" name="Google Shape;348;p23"/>
              <p:cNvPicPr preferRelativeResize="0"/>
              <p:nvPr/>
            </p:nvPicPr>
            <p:blipFill rotWithShape="1">
              <a:blip r:embed="rId18">
                <a:alphaModFix/>
              </a:blip>
              <a:srcRect b="29545" l="18473" r="50741" t="29269"/>
              <a:stretch/>
            </p:blipFill>
            <p:spPr>
              <a:xfrm>
                <a:off x="4646638" y="209275"/>
                <a:ext cx="421800" cy="389400"/>
              </a:xfrm>
              <a:prstGeom prst="roundRect">
                <a:avLst>
                  <a:gd fmla="val 16667" name="adj"/>
                </a:avLst>
              </a:prstGeom>
              <a:noFill/>
              <a:ln>
                <a:noFill/>
              </a:ln>
            </p:spPr>
          </p:pic>
          <p:pic>
            <p:nvPicPr>
              <p:cNvPr id="349" name="Google Shape;349;p23">
                <a:hlinkClick action="ppaction://hlinksldjump" r:id="rId19"/>
              </p:cNvPr>
              <p:cNvPicPr preferRelativeResize="0"/>
              <p:nvPr/>
            </p:nvPicPr>
            <p:blipFill>
              <a:blip r:embed="rId20">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4"/>
          <p:cNvSpPr txBox="1"/>
          <p:nvPr/>
        </p:nvSpPr>
        <p:spPr>
          <a:xfrm>
            <a:off x="273118" y="1842426"/>
            <a:ext cx="8517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Q: What is the average weekly sales difference between weeks with a holiday and without?</a:t>
            </a:r>
            <a:endParaRPr b="1"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dk1"/>
              </a:solidFill>
              <a:latin typeface="Old Standard TT"/>
              <a:ea typeface="Old Standard TT"/>
              <a:cs typeface="Old Standard TT"/>
              <a:sym typeface="Old Standard TT"/>
            </a:endParaRPr>
          </a:p>
        </p:txBody>
      </p:sp>
      <p:sp>
        <p:nvSpPr>
          <p:cNvPr id="355" name="Google Shape;355;p24"/>
          <p:cNvSpPr txBox="1"/>
          <p:nvPr/>
        </p:nvSpPr>
        <p:spPr>
          <a:xfrm>
            <a:off x="222964" y="4742775"/>
            <a:ext cx="866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A: A</a:t>
            </a:r>
            <a:r>
              <a:rPr b="1" lang="en" sz="1200">
                <a:solidFill>
                  <a:schemeClr val="dk1"/>
                </a:solidFill>
                <a:latin typeface="Old Standard TT"/>
                <a:ea typeface="Old Standard TT"/>
                <a:cs typeface="Old Standard TT"/>
                <a:sym typeface="Old Standard TT"/>
              </a:rPr>
              <a:t>verage weekly sales only increase </a:t>
            </a:r>
            <a:r>
              <a:rPr b="1" lang="en" sz="1200">
                <a:solidFill>
                  <a:schemeClr val="dk1"/>
                </a:solidFill>
                <a:latin typeface="Old Standard TT"/>
                <a:ea typeface="Old Standard TT"/>
                <a:cs typeface="Old Standard TT"/>
                <a:sym typeface="Old Standard TT"/>
              </a:rPr>
              <a:t>approx</a:t>
            </a:r>
            <a:r>
              <a:rPr b="1" lang="en" sz="1200">
                <a:solidFill>
                  <a:schemeClr val="dk1"/>
                </a:solidFill>
                <a:latin typeface="Old Standard TT"/>
                <a:ea typeface="Old Standard TT"/>
                <a:cs typeface="Old Standard TT"/>
                <a:sym typeface="Old Standard TT"/>
              </a:rPr>
              <a:t>. 8% with holidays, on average, compared to normal weeks.</a:t>
            </a:r>
            <a:endParaRPr b="1" sz="1200">
              <a:latin typeface="Old Standard TT"/>
              <a:ea typeface="Old Standard TT"/>
              <a:cs typeface="Old Standard TT"/>
              <a:sym typeface="Old Standard TT"/>
            </a:endParaRPr>
          </a:p>
        </p:txBody>
      </p:sp>
      <p:pic>
        <p:nvPicPr>
          <p:cNvPr id="356" name="Google Shape;356;p24"/>
          <p:cNvPicPr preferRelativeResize="0"/>
          <p:nvPr/>
        </p:nvPicPr>
        <p:blipFill>
          <a:blip r:embed="rId3">
            <a:alphaModFix/>
          </a:blip>
          <a:stretch>
            <a:fillRect/>
          </a:stretch>
        </p:blipFill>
        <p:spPr>
          <a:xfrm>
            <a:off x="4912299" y="960593"/>
            <a:ext cx="1726125" cy="914350"/>
          </a:xfrm>
          <a:prstGeom prst="rect">
            <a:avLst/>
          </a:prstGeom>
          <a:noFill/>
          <a:ln>
            <a:noFill/>
          </a:ln>
        </p:spPr>
      </p:pic>
      <p:sp>
        <p:nvSpPr>
          <p:cNvPr id="357" name="Google Shape;357;p24"/>
          <p:cNvSpPr txBox="1"/>
          <p:nvPr/>
        </p:nvSpPr>
        <p:spPr>
          <a:xfrm>
            <a:off x="214950" y="668914"/>
            <a:ext cx="883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   In our analysis, let’s not forget there is 1 (x45 stores) less week of Christmas and Thanksgiving, compared to Super Bowl and Labour Day, as displayed by the query below.</a:t>
            </a:r>
            <a:endParaRPr b="1"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200">
              <a:solidFill>
                <a:schemeClr val="dk1"/>
              </a:solidFill>
              <a:latin typeface="Old Standard TT"/>
              <a:ea typeface="Old Standard TT"/>
              <a:cs typeface="Old Standard TT"/>
              <a:sym typeface="Old Standard TT"/>
            </a:endParaRPr>
          </a:p>
        </p:txBody>
      </p:sp>
      <p:pic>
        <p:nvPicPr>
          <p:cNvPr id="358" name="Google Shape;358;p24"/>
          <p:cNvPicPr preferRelativeResize="0"/>
          <p:nvPr/>
        </p:nvPicPr>
        <p:blipFill>
          <a:blip r:embed="rId4">
            <a:alphaModFix/>
          </a:blip>
          <a:stretch>
            <a:fillRect/>
          </a:stretch>
        </p:blipFill>
        <p:spPr>
          <a:xfrm>
            <a:off x="2051650" y="1192163"/>
            <a:ext cx="2181225" cy="590550"/>
          </a:xfrm>
          <a:prstGeom prst="rect">
            <a:avLst/>
          </a:prstGeom>
          <a:noFill/>
          <a:ln>
            <a:noFill/>
          </a:ln>
        </p:spPr>
      </p:pic>
      <p:pic>
        <p:nvPicPr>
          <p:cNvPr id="359" name="Google Shape;359;p24"/>
          <p:cNvPicPr preferRelativeResize="0"/>
          <p:nvPr/>
        </p:nvPicPr>
        <p:blipFill>
          <a:blip r:embed="rId5">
            <a:alphaModFix/>
          </a:blip>
          <a:stretch>
            <a:fillRect/>
          </a:stretch>
        </p:blipFill>
        <p:spPr>
          <a:xfrm>
            <a:off x="5160425" y="2208562"/>
            <a:ext cx="3822651" cy="523875"/>
          </a:xfrm>
          <a:prstGeom prst="rect">
            <a:avLst/>
          </a:prstGeom>
          <a:noFill/>
          <a:ln>
            <a:noFill/>
          </a:ln>
        </p:spPr>
      </p:pic>
      <p:pic>
        <p:nvPicPr>
          <p:cNvPr id="360" name="Google Shape;360;p24"/>
          <p:cNvPicPr preferRelativeResize="0"/>
          <p:nvPr/>
        </p:nvPicPr>
        <p:blipFill>
          <a:blip r:embed="rId6">
            <a:alphaModFix/>
          </a:blip>
          <a:stretch>
            <a:fillRect/>
          </a:stretch>
        </p:blipFill>
        <p:spPr>
          <a:xfrm>
            <a:off x="100274" y="2156525"/>
            <a:ext cx="4812026" cy="2554763"/>
          </a:xfrm>
          <a:prstGeom prst="rect">
            <a:avLst/>
          </a:prstGeom>
          <a:noFill/>
          <a:ln>
            <a:noFill/>
          </a:ln>
        </p:spPr>
      </p:pic>
      <p:pic>
        <p:nvPicPr>
          <p:cNvPr id="361" name="Google Shape;361;p24"/>
          <p:cNvPicPr preferRelativeResize="0"/>
          <p:nvPr/>
        </p:nvPicPr>
        <p:blipFill>
          <a:blip r:embed="rId7">
            <a:alphaModFix/>
          </a:blip>
          <a:stretch>
            <a:fillRect/>
          </a:stretch>
        </p:blipFill>
        <p:spPr>
          <a:xfrm>
            <a:off x="2693563" y="3400535"/>
            <a:ext cx="1647825" cy="409575"/>
          </a:xfrm>
          <a:prstGeom prst="rect">
            <a:avLst/>
          </a:prstGeom>
          <a:noFill/>
          <a:ln>
            <a:noFill/>
          </a:ln>
        </p:spPr>
      </p:pic>
      <p:pic>
        <p:nvPicPr>
          <p:cNvPr id="362" name="Google Shape;362;p24"/>
          <p:cNvPicPr preferRelativeResize="0"/>
          <p:nvPr/>
        </p:nvPicPr>
        <p:blipFill>
          <a:blip r:embed="rId8">
            <a:alphaModFix/>
          </a:blip>
          <a:stretch>
            <a:fillRect/>
          </a:stretch>
        </p:blipFill>
        <p:spPr>
          <a:xfrm>
            <a:off x="6760250" y="2571762"/>
            <a:ext cx="1680087" cy="446400"/>
          </a:xfrm>
          <a:prstGeom prst="rect">
            <a:avLst/>
          </a:prstGeom>
          <a:noFill/>
          <a:ln>
            <a:noFill/>
          </a:ln>
        </p:spPr>
      </p:pic>
      <p:sp>
        <p:nvSpPr>
          <p:cNvPr id="363" name="Google Shape;363;p24"/>
          <p:cNvSpPr txBox="1"/>
          <p:nvPr/>
        </p:nvSpPr>
        <p:spPr>
          <a:xfrm>
            <a:off x="2279550" y="389677"/>
            <a:ext cx="458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Old Standard TT"/>
                <a:ea typeface="Old Standard TT"/>
                <a:cs typeface="Old Standard TT"/>
                <a:sym typeface="Old Standard TT"/>
              </a:rPr>
              <a:t> Impact of Special Events (Holidays) on Weekly Sales</a:t>
            </a:r>
            <a:endParaRPr b="1" u="sng">
              <a:latin typeface="Old Standard TT"/>
              <a:ea typeface="Old Standard TT"/>
              <a:cs typeface="Old Standard TT"/>
              <a:sym typeface="Old Standard TT"/>
            </a:endParaRPr>
          </a:p>
        </p:txBody>
      </p:sp>
      <p:grpSp>
        <p:nvGrpSpPr>
          <p:cNvPr id="364" name="Google Shape;364;p24"/>
          <p:cNvGrpSpPr/>
          <p:nvPr/>
        </p:nvGrpSpPr>
        <p:grpSpPr>
          <a:xfrm>
            <a:off x="0" y="-2"/>
            <a:ext cx="9144000" cy="444000"/>
            <a:chOff x="0" y="-2"/>
            <a:chExt cx="9144000" cy="444000"/>
          </a:xfrm>
        </p:grpSpPr>
        <p:sp>
          <p:nvSpPr>
            <p:cNvPr id="365" name="Google Shape;365;p24"/>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66" name="Google Shape;366;p24">
              <a:hlinkClick action="ppaction://hlinksldjump" r:id="rId9"/>
            </p:cNvPr>
            <p:cNvPicPr preferRelativeResize="0"/>
            <p:nvPr/>
          </p:nvPicPr>
          <p:blipFill>
            <a:blip r:embed="rId10">
              <a:alphaModFix/>
            </a:blip>
            <a:stretch>
              <a:fillRect/>
            </a:stretch>
          </p:blipFill>
          <p:spPr>
            <a:xfrm>
              <a:off x="68431" y="24125"/>
              <a:ext cx="392074" cy="392074"/>
            </a:xfrm>
            <a:prstGeom prst="rect">
              <a:avLst/>
            </a:prstGeom>
            <a:noFill/>
            <a:ln>
              <a:noFill/>
            </a:ln>
          </p:spPr>
        </p:pic>
        <p:grpSp>
          <p:nvGrpSpPr>
            <p:cNvPr id="367" name="Google Shape;367;p24"/>
            <p:cNvGrpSpPr/>
            <p:nvPr/>
          </p:nvGrpSpPr>
          <p:grpSpPr>
            <a:xfrm>
              <a:off x="4687985" y="24102"/>
              <a:ext cx="1396538" cy="392100"/>
              <a:chOff x="4383185" y="1555373"/>
              <a:chExt cx="1396538" cy="392100"/>
            </a:xfrm>
          </p:grpSpPr>
          <p:pic>
            <p:nvPicPr>
              <p:cNvPr id="368" name="Google Shape;368;p24"/>
              <p:cNvPicPr preferRelativeResize="0"/>
              <p:nvPr/>
            </p:nvPicPr>
            <p:blipFill rotWithShape="1">
              <a:blip r:embed="rId11">
                <a:alphaModFix/>
              </a:blip>
              <a:srcRect b="37467" l="16084" r="20939" t="31577"/>
              <a:stretch/>
            </p:blipFill>
            <p:spPr>
              <a:xfrm>
                <a:off x="4383185" y="1555373"/>
                <a:ext cx="1369800" cy="392100"/>
              </a:xfrm>
              <a:prstGeom prst="roundRect">
                <a:avLst>
                  <a:gd fmla="val 16667" name="adj"/>
                </a:avLst>
              </a:prstGeom>
              <a:noFill/>
              <a:ln>
                <a:noFill/>
              </a:ln>
            </p:spPr>
          </p:pic>
          <p:sp>
            <p:nvSpPr>
              <p:cNvPr id="369" name="Google Shape;369;p24"/>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370" name="Google Shape;370;p24"/>
              <p:cNvPicPr preferRelativeResize="0"/>
              <p:nvPr/>
            </p:nvPicPr>
            <p:blipFill>
              <a:blip r:embed="rId12">
                <a:alphaModFix/>
              </a:blip>
              <a:stretch>
                <a:fillRect/>
              </a:stretch>
            </p:blipFill>
            <p:spPr>
              <a:xfrm>
                <a:off x="4474418" y="1606524"/>
                <a:ext cx="288207" cy="319350"/>
              </a:xfrm>
              <a:prstGeom prst="rect">
                <a:avLst/>
              </a:prstGeom>
              <a:noFill/>
              <a:ln>
                <a:noFill/>
              </a:ln>
            </p:spPr>
          </p:pic>
        </p:grpSp>
        <p:grpSp>
          <p:nvGrpSpPr>
            <p:cNvPr id="371" name="Google Shape;371;p24"/>
            <p:cNvGrpSpPr/>
            <p:nvPr/>
          </p:nvGrpSpPr>
          <p:grpSpPr>
            <a:xfrm>
              <a:off x="2647516" y="26441"/>
              <a:ext cx="421800" cy="392100"/>
              <a:chOff x="3090174" y="207925"/>
              <a:chExt cx="421800" cy="392100"/>
            </a:xfrm>
          </p:grpSpPr>
          <p:pic>
            <p:nvPicPr>
              <p:cNvPr id="372" name="Google Shape;372;p24"/>
              <p:cNvPicPr preferRelativeResize="0"/>
              <p:nvPr/>
            </p:nvPicPr>
            <p:blipFill rotWithShape="1">
              <a:blip r:embed="rId13">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73" name="Google Shape;373;p24">
                <a:hlinkClick action="ppaction://hlinksldjump" r:id="rId14"/>
              </p:cNvPr>
              <p:cNvPicPr preferRelativeResize="0"/>
              <p:nvPr/>
            </p:nvPicPr>
            <p:blipFill>
              <a:blip r:embed="rId15">
                <a:alphaModFix/>
              </a:blip>
              <a:stretch>
                <a:fillRect/>
              </a:stretch>
            </p:blipFill>
            <p:spPr>
              <a:xfrm>
                <a:off x="3174182" y="232499"/>
                <a:ext cx="253800" cy="342950"/>
              </a:xfrm>
              <a:prstGeom prst="rect">
                <a:avLst/>
              </a:prstGeom>
              <a:noFill/>
              <a:ln>
                <a:noFill/>
              </a:ln>
            </p:spPr>
          </p:pic>
        </p:grpSp>
        <p:grpSp>
          <p:nvGrpSpPr>
            <p:cNvPr id="374" name="Google Shape;374;p24"/>
            <p:cNvGrpSpPr/>
            <p:nvPr/>
          </p:nvGrpSpPr>
          <p:grpSpPr>
            <a:xfrm>
              <a:off x="3173082" y="26441"/>
              <a:ext cx="421800" cy="392100"/>
              <a:chOff x="3601198" y="207925"/>
              <a:chExt cx="421800" cy="392100"/>
            </a:xfrm>
          </p:grpSpPr>
          <p:pic>
            <p:nvPicPr>
              <p:cNvPr id="375" name="Google Shape;375;p24"/>
              <p:cNvPicPr preferRelativeResize="0"/>
              <p:nvPr/>
            </p:nvPicPr>
            <p:blipFill rotWithShape="1">
              <a:blip r:embed="rId16">
                <a:alphaModFix/>
              </a:blip>
              <a:srcRect b="25897" l="54847" r="16677" t="25577"/>
              <a:stretch/>
            </p:blipFill>
            <p:spPr>
              <a:xfrm flipH="1">
                <a:off x="3601198" y="207925"/>
                <a:ext cx="421800" cy="392100"/>
              </a:xfrm>
              <a:prstGeom prst="roundRect">
                <a:avLst>
                  <a:gd fmla="val 16667" name="adj"/>
                </a:avLst>
              </a:prstGeom>
              <a:noFill/>
              <a:ln>
                <a:noFill/>
              </a:ln>
            </p:spPr>
          </p:pic>
          <p:pic>
            <p:nvPicPr>
              <p:cNvPr id="376" name="Google Shape;376;p24">
                <a:hlinkClick action="ppaction://hlinksldjump" r:id="rId17"/>
              </p:cNvPr>
              <p:cNvPicPr preferRelativeResize="0"/>
              <p:nvPr/>
            </p:nvPicPr>
            <p:blipFill>
              <a:blip r:embed="rId18">
                <a:alphaModFix/>
              </a:blip>
              <a:stretch>
                <a:fillRect/>
              </a:stretch>
            </p:blipFill>
            <p:spPr>
              <a:xfrm>
                <a:off x="3674975" y="253221"/>
                <a:ext cx="274250" cy="305875"/>
              </a:xfrm>
              <a:prstGeom prst="rect">
                <a:avLst/>
              </a:prstGeom>
              <a:noFill/>
              <a:ln>
                <a:noFill/>
              </a:ln>
            </p:spPr>
          </p:pic>
        </p:grpSp>
        <p:grpSp>
          <p:nvGrpSpPr>
            <p:cNvPr id="377" name="Google Shape;377;p24"/>
            <p:cNvGrpSpPr/>
            <p:nvPr/>
          </p:nvGrpSpPr>
          <p:grpSpPr>
            <a:xfrm>
              <a:off x="3676838" y="26441"/>
              <a:ext cx="421800" cy="392100"/>
              <a:chOff x="4112225" y="207925"/>
              <a:chExt cx="421800" cy="392100"/>
            </a:xfrm>
          </p:grpSpPr>
          <p:pic>
            <p:nvPicPr>
              <p:cNvPr id="378" name="Google Shape;378;p24"/>
              <p:cNvPicPr preferRelativeResize="0"/>
              <p:nvPr/>
            </p:nvPicPr>
            <p:blipFill rotWithShape="1">
              <a:blip r:embed="rId19">
                <a:alphaModFix/>
              </a:blip>
              <a:srcRect b="50935" l="31164" r="38255" t="20584"/>
              <a:stretch/>
            </p:blipFill>
            <p:spPr>
              <a:xfrm>
                <a:off x="4112225" y="207925"/>
                <a:ext cx="421800" cy="392100"/>
              </a:xfrm>
              <a:prstGeom prst="roundRect">
                <a:avLst>
                  <a:gd fmla="val 16667" name="adj"/>
                </a:avLst>
              </a:prstGeom>
              <a:noFill/>
              <a:ln>
                <a:noFill/>
              </a:ln>
            </p:spPr>
          </p:pic>
          <p:pic>
            <p:nvPicPr>
              <p:cNvPr id="379" name="Google Shape;379;p24">
                <a:hlinkClick action="ppaction://hlinksldjump" r:id="rId20"/>
              </p:cNvPr>
              <p:cNvPicPr preferRelativeResize="0"/>
              <p:nvPr/>
            </p:nvPicPr>
            <p:blipFill>
              <a:blip r:embed="rId21">
                <a:alphaModFix/>
              </a:blip>
              <a:stretch>
                <a:fillRect/>
              </a:stretch>
            </p:blipFill>
            <p:spPr>
              <a:xfrm>
                <a:off x="4140249" y="223325"/>
                <a:ext cx="367275" cy="367250"/>
              </a:xfrm>
              <a:prstGeom prst="rect">
                <a:avLst/>
              </a:prstGeom>
              <a:noFill/>
              <a:ln>
                <a:noFill/>
              </a:ln>
            </p:spPr>
          </p:pic>
        </p:grpSp>
        <p:grpSp>
          <p:nvGrpSpPr>
            <p:cNvPr id="380" name="Google Shape;380;p24"/>
            <p:cNvGrpSpPr/>
            <p:nvPr/>
          </p:nvGrpSpPr>
          <p:grpSpPr>
            <a:xfrm>
              <a:off x="4182167" y="27791"/>
              <a:ext cx="421800" cy="389400"/>
              <a:chOff x="4646638" y="209275"/>
              <a:chExt cx="421800" cy="389400"/>
            </a:xfrm>
          </p:grpSpPr>
          <p:pic>
            <p:nvPicPr>
              <p:cNvPr id="381" name="Google Shape;381;p24"/>
              <p:cNvPicPr preferRelativeResize="0"/>
              <p:nvPr/>
            </p:nvPicPr>
            <p:blipFill rotWithShape="1">
              <a:blip r:embed="rId22">
                <a:alphaModFix/>
              </a:blip>
              <a:srcRect b="29545" l="18473" r="50741" t="29269"/>
              <a:stretch/>
            </p:blipFill>
            <p:spPr>
              <a:xfrm>
                <a:off x="4646638" y="209275"/>
                <a:ext cx="421800" cy="389400"/>
              </a:xfrm>
              <a:prstGeom prst="roundRect">
                <a:avLst>
                  <a:gd fmla="val 16667" name="adj"/>
                </a:avLst>
              </a:prstGeom>
              <a:noFill/>
              <a:ln>
                <a:noFill/>
              </a:ln>
            </p:spPr>
          </p:pic>
          <p:pic>
            <p:nvPicPr>
              <p:cNvPr id="382" name="Google Shape;382;p24">
                <a:hlinkClick action="ppaction://hlinksldjump" r:id="rId23"/>
              </p:cNvPr>
              <p:cNvPicPr preferRelativeResize="0"/>
              <p:nvPr/>
            </p:nvPicPr>
            <p:blipFill>
              <a:blip r:embed="rId24">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5"/>
          <p:cNvSpPr txBox="1"/>
          <p:nvPr/>
        </p:nvSpPr>
        <p:spPr>
          <a:xfrm>
            <a:off x="286600" y="994152"/>
            <a:ext cx="664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Q: What is the average weekly sales per type of special event?</a:t>
            </a:r>
            <a:endParaRPr b="1" sz="1200">
              <a:latin typeface="Old Standard TT"/>
              <a:ea typeface="Old Standard TT"/>
              <a:cs typeface="Old Standard TT"/>
              <a:sym typeface="Old Standard TT"/>
            </a:endParaRPr>
          </a:p>
        </p:txBody>
      </p:sp>
      <p:sp>
        <p:nvSpPr>
          <p:cNvPr id="388" name="Google Shape;388;p25"/>
          <p:cNvSpPr txBox="1"/>
          <p:nvPr/>
        </p:nvSpPr>
        <p:spPr>
          <a:xfrm>
            <a:off x="2279550" y="549639"/>
            <a:ext cx="458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Old Standard TT"/>
                <a:ea typeface="Old Standard TT"/>
                <a:cs typeface="Old Standard TT"/>
                <a:sym typeface="Old Standard TT"/>
              </a:rPr>
              <a:t> Impact of Special Events (Holidays) on Weekly Sales</a:t>
            </a:r>
            <a:endParaRPr b="1" u="sng">
              <a:latin typeface="Old Standard TT"/>
              <a:ea typeface="Old Standard TT"/>
              <a:cs typeface="Old Standard TT"/>
              <a:sym typeface="Old Standard TT"/>
            </a:endParaRPr>
          </a:p>
        </p:txBody>
      </p:sp>
      <p:sp>
        <p:nvSpPr>
          <p:cNvPr id="389" name="Google Shape;389;p25"/>
          <p:cNvSpPr txBox="1"/>
          <p:nvPr/>
        </p:nvSpPr>
        <p:spPr>
          <a:xfrm>
            <a:off x="242761" y="4096942"/>
            <a:ext cx="871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   A: Thanksgiving holiday weeks generate the biggest revenue, on average 41% higher than normal weeks, while Christmas generates </a:t>
            </a:r>
            <a:r>
              <a:rPr b="1" lang="en" sz="1200">
                <a:solidFill>
                  <a:schemeClr val="dk1"/>
                </a:solidFill>
                <a:latin typeface="Old Standard TT"/>
                <a:ea typeface="Old Standard TT"/>
                <a:cs typeface="Old Standard TT"/>
                <a:sym typeface="Old Standard TT"/>
              </a:rPr>
              <a:t>approximately</a:t>
            </a:r>
            <a:r>
              <a:rPr b="1" lang="en" sz="1200">
                <a:solidFill>
                  <a:schemeClr val="dk1"/>
                </a:solidFill>
                <a:latin typeface="Old Standard TT"/>
                <a:ea typeface="Old Standard TT"/>
                <a:cs typeface="Old Standard TT"/>
                <a:sym typeface="Old Standard TT"/>
              </a:rPr>
              <a:t> -8% compared to normal weeks.</a:t>
            </a:r>
            <a:endParaRPr b="1" sz="1200">
              <a:latin typeface="Old Standard TT"/>
              <a:ea typeface="Old Standard TT"/>
              <a:cs typeface="Old Standard TT"/>
              <a:sym typeface="Old Standard TT"/>
            </a:endParaRPr>
          </a:p>
        </p:txBody>
      </p:sp>
      <p:pic>
        <p:nvPicPr>
          <p:cNvPr id="390" name="Google Shape;390;p25"/>
          <p:cNvPicPr preferRelativeResize="0"/>
          <p:nvPr/>
        </p:nvPicPr>
        <p:blipFill>
          <a:blip r:embed="rId3">
            <a:alphaModFix/>
          </a:blip>
          <a:stretch>
            <a:fillRect/>
          </a:stretch>
        </p:blipFill>
        <p:spPr>
          <a:xfrm>
            <a:off x="352950" y="1399017"/>
            <a:ext cx="4295775" cy="752475"/>
          </a:xfrm>
          <a:prstGeom prst="rect">
            <a:avLst/>
          </a:prstGeom>
          <a:noFill/>
          <a:ln>
            <a:noFill/>
          </a:ln>
        </p:spPr>
      </p:pic>
      <p:pic>
        <p:nvPicPr>
          <p:cNvPr id="391" name="Google Shape;391;p25"/>
          <p:cNvPicPr preferRelativeResize="0"/>
          <p:nvPr/>
        </p:nvPicPr>
        <p:blipFill>
          <a:blip r:embed="rId4">
            <a:alphaModFix/>
          </a:blip>
          <a:stretch>
            <a:fillRect/>
          </a:stretch>
        </p:blipFill>
        <p:spPr>
          <a:xfrm>
            <a:off x="4994125" y="1295254"/>
            <a:ext cx="2047875" cy="1028700"/>
          </a:xfrm>
          <a:prstGeom prst="rect">
            <a:avLst/>
          </a:prstGeom>
          <a:noFill/>
          <a:ln>
            <a:noFill/>
          </a:ln>
        </p:spPr>
      </p:pic>
      <p:pic>
        <p:nvPicPr>
          <p:cNvPr id="392" name="Google Shape;392;p25"/>
          <p:cNvPicPr preferRelativeResize="0"/>
          <p:nvPr/>
        </p:nvPicPr>
        <p:blipFill>
          <a:blip r:embed="rId5">
            <a:alphaModFix/>
          </a:blip>
          <a:stretch>
            <a:fillRect/>
          </a:stretch>
        </p:blipFill>
        <p:spPr>
          <a:xfrm>
            <a:off x="366581" y="2724742"/>
            <a:ext cx="5210175" cy="228600"/>
          </a:xfrm>
          <a:prstGeom prst="rect">
            <a:avLst/>
          </a:prstGeom>
          <a:noFill/>
          <a:ln>
            <a:noFill/>
          </a:ln>
        </p:spPr>
      </p:pic>
      <p:pic>
        <p:nvPicPr>
          <p:cNvPr id="393" name="Google Shape;393;p25"/>
          <p:cNvPicPr preferRelativeResize="0"/>
          <p:nvPr/>
        </p:nvPicPr>
        <p:blipFill>
          <a:blip r:embed="rId6">
            <a:alphaModFix/>
          </a:blip>
          <a:stretch>
            <a:fillRect/>
          </a:stretch>
        </p:blipFill>
        <p:spPr>
          <a:xfrm>
            <a:off x="5783050" y="2573617"/>
            <a:ext cx="2133600" cy="381000"/>
          </a:xfrm>
          <a:prstGeom prst="rect">
            <a:avLst/>
          </a:prstGeom>
          <a:noFill/>
          <a:ln>
            <a:noFill/>
          </a:ln>
        </p:spPr>
      </p:pic>
      <p:pic>
        <p:nvPicPr>
          <p:cNvPr id="394" name="Google Shape;394;p25"/>
          <p:cNvPicPr preferRelativeResize="0"/>
          <p:nvPr/>
        </p:nvPicPr>
        <p:blipFill>
          <a:blip r:embed="rId7">
            <a:alphaModFix/>
          </a:blip>
          <a:stretch>
            <a:fillRect/>
          </a:stretch>
        </p:blipFill>
        <p:spPr>
          <a:xfrm>
            <a:off x="366581" y="3354142"/>
            <a:ext cx="4953000" cy="200025"/>
          </a:xfrm>
          <a:prstGeom prst="rect">
            <a:avLst/>
          </a:prstGeom>
          <a:noFill/>
          <a:ln>
            <a:noFill/>
          </a:ln>
        </p:spPr>
      </p:pic>
      <p:pic>
        <p:nvPicPr>
          <p:cNvPr id="395" name="Google Shape;395;p25"/>
          <p:cNvPicPr preferRelativeResize="0"/>
          <p:nvPr/>
        </p:nvPicPr>
        <p:blipFill>
          <a:blip r:embed="rId8">
            <a:alphaModFix/>
          </a:blip>
          <a:stretch>
            <a:fillRect/>
          </a:stretch>
        </p:blipFill>
        <p:spPr>
          <a:xfrm>
            <a:off x="5783050" y="3273167"/>
            <a:ext cx="1885950" cy="361950"/>
          </a:xfrm>
          <a:prstGeom prst="rect">
            <a:avLst/>
          </a:prstGeom>
          <a:noFill/>
          <a:ln>
            <a:noFill/>
          </a:ln>
        </p:spPr>
      </p:pic>
      <p:grpSp>
        <p:nvGrpSpPr>
          <p:cNvPr id="396" name="Google Shape;396;p25"/>
          <p:cNvGrpSpPr/>
          <p:nvPr/>
        </p:nvGrpSpPr>
        <p:grpSpPr>
          <a:xfrm>
            <a:off x="0" y="-2"/>
            <a:ext cx="9144000" cy="444000"/>
            <a:chOff x="0" y="-2"/>
            <a:chExt cx="9144000" cy="444000"/>
          </a:xfrm>
        </p:grpSpPr>
        <p:sp>
          <p:nvSpPr>
            <p:cNvPr id="397" name="Google Shape;397;p25"/>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98" name="Google Shape;398;p25">
              <a:hlinkClick action="ppaction://hlinksldjump" r:id="rId9"/>
            </p:cNvPr>
            <p:cNvPicPr preferRelativeResize="0"/>
            <p:nvPr/>
          </p:nvPicPr>
          <p:blipFill>
            <a:blip r:embed="rId10">
              <a:alphaModFix/>
            </a:blip>
            <a:stretch>
              <a:fillRect/>
            </a:stretch>
          </p:blipFill>
          <p:spPr>
            <a:xfrm>
              <a:off x="68431" y="24125"/>
              <a:ext cx="392074" cy="392074"/>
            </a:xfrm>
            <a:prstGeom prst="rect">
              <a:avLst/>
            </a:prstGeom>
            <a:noFill/>
            <a:ln>
              <a:noFill/>
            </a:ln>
          </p:spPr>
        </p:pic>
        <p:grpSp>
          <p:nvGrpSpPr>
            <p:cNvPr id="399" name="Google Shape;399;p25"/>
            <p:cNvGrpSpPr/>
            <p:nvPr/>
          </p:nvGrpSpPr>
          <p:grpSpPr>
            <a:xfrm>
              <a:off x="4687985" y="24102"/>
              <a:ext cx="1396538" cy="392100"/>
              <a:chOff x="4383185" y="1555373"/>
              <a:chExt cx="1396538" cy="392100"/>
            </a:xfrm>
          </p:grpSpPr>
          <p:pic>
            <p:nvPicPr>
              <p:cNvPr id="400" name="Google Shape;400;p25"/>
              <p:cNvPicPr preferRelativeResize="0"/>
              <p:nvPr/>
            </p:nvPicPr>
            <p:blipFill rotWithShape="1">
              <a:blip r:embed="rId11">
                <a:alphaModFix/>
              </a:blip>
              <a:srcRect b="37467" l="16084" r="20939" t="31577"/>
              <a:stretch/>
            </p:blipFill>
            <p:spPr>
              <a:xfrm>
                <a:off x="4383185" y="1555373"/>
                <a:ext cx="1369800" cy="392100"/>
              </a:xfrm>
              <a:prstGeom prst="roundRect">
                <a:avLst>
                  <a:gd fmla="val 16667" name="adj"/>
                </a:avLst>
              </a:prstGeom>
              <a:noFill/>
              <a:ln>
                <a:noFill/>
              </a:ln>
            </p:spPr>
          </p:pic>
          <p:sp>
            <p:nvSpPr>
              <p:cNvPr id="401" name="Google Shape;401;p25"/>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402" name="Google Shape;402;p25"/>
              <p:cNvPicPr preferRelativeResize="0"/>
              <p:nvPr/>
            </p:nvPicPr>
            <p:blipFill>
              <a:blip r:embed="rId12">
                <a:alphaModFix/>
              </a:blip>
              <a:stretch>
                <a:fillRect/>
              </a:stretch>
            </p:blipFill>
            <p:spPr>
              <a:xfrm>
                <a:off x="4474418" y="1606524"/>
                <a:ext cx="288207" cy="319350"/>
              </a:xfrm>
              <a:prstGeom prst="rect">
                <a:avLst/>
              </a:prstGeom>
              <a:noFill/>
              <a:ln>
                <a:noFill/>
              </a:ln>
            </p:spPr>
          </p:pic>
        </p:grpSp>
        <p:grpSp>
          <p:nvGrpSpPr>
            <p:cNvPr id="403" name="Google Shape;403;p25"/>
            <p:cNvGrpSpPr/>
            <p:nvPr/>
          </p:nvGrpSpPr>
          <p:grpSpPr>
            <a:xfrm>
              <a:off x="2647516" y="26441"/>
              <a:ext cx="421800" cy="392100"/>
              <a:chOff x="3090174" y="207925"/>
              <a:chExt cx="421800" cy="392100"/>
            </a:xfrm>
          </p:grpSpPr>
          <p:pic>
            <p:nvPicPr>
              <p:cNvPr id="404" name="Google Shape;404;p25"/>
              <p:cNvPicPr preferRelativeResize="0"/>
              <p:nvPr/>
            </p:nvPicPr>
            <p:blipFill rotWithShape="1">
              <a:blip r:embed="rId13">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405" name="Google Shape;405;p25">
                <a:hlinkClick action="ppaction://hlinksldjump" r:id="rId14"/>
              </p:cNvPr>
              <p:cNvPicPr preferRelativeResize="0"/>
              <p:nvPr/>
            </p:nvPicPr>
            <p:blipFill>
              <a:blip r:embed="rId15">
                <a:alphaModFix/>
              </a:blip>
              <a:stretch>
                <a:fillRect/>
              </a:stretch>
            </p:blipFill>
            <p:spPr>
              <a:xfrm>
                <a:off x="3174182" y="232499"/>
                <a:ext cx="253800" cy="342950"/>
              </a:xfrm>
              <a:prstGeom prst="rect">
                <a:avLst/>
              </a:prstGeom>
              <a:noFill/>
              <a:ln>
                <a:noFill/>
              </a:ln>
            </p:spPr>
          </p:pic>
        </p:grpSp>
        <p:grpSp>
          <p:nvGrpSpPr>
            <p:cNvPr id="406" name="Google Shape;406;p25"/>
            <p:cNvGrpSpPr/>
            <p:nvPr/>
          </p:nvGrpSpPr>
          <p:grpSpPr>
            <a:xfrm>
              <a:off x="3173082" y="26441"/>
              <a:ext cx="421800" cy="392100"/>
              <a:chOff x="3601198" y="207925"/>
              <a:chExt cx="421800" cy="392100"/>
            </a:xfrm>
          </p:grpSpPr>
          <p:pic>
            <p:nvPicPr>
              <p:cNvPr id="407" name="Google Shape;407;p25"/>
              <p:cNvPicPr preferRelativeResize="0"/>
              <p:nvPr/>
            </p:nvPicPr>
            <p:blipFill rotWithShape="1">
              <a:blip r:embed="rId16">
                <a:alphaModFix/>
              </a:blip>
              <a:srcRect b="25897" l="54847" r="16677" t="25577"/>
              <a:stretch/>
            </p:blipFill>
            <p:spPr>
              <a:xfrm flipH="1">
                <a:off x="3601198" y="207925"/>
                <a:ext cx="421800" cy="392100"/>
              </a:xfrm>
              <a:prstGeom prst="roundRect">
                <a:avLst>
                  <a:gd fmla="val 16667" name="adj"/>
                </a:avLst>
              </a:prstGeom>
              <a:noFill/>
              <a:ln>
                <a:noFill/>
              </a:ln>
            </p:spPr>
          </p:pic>
          <p:pic>
            <p:nvPicPr>
              <p:cNvPr id="408" name="Google Shape;408;p25">
                <a:hlinkClick action="ppaction://hlinksldjump" r:id="rId17"/>
              </p:cNvPr>
              <p:cNvPicPr preferRelativeResize="0"/>
              <p:nvPr/>
            </p:nvPicPr>
            <p:blipFill>
              <a:blip r:embed="rId18">
                <a:alphaModFix/>
              </a:blip>
              <a:stretch>
                <a:fillRect/>
              </a:stretch>
            </p:blipFill>
            <p:spPr>
              <a:xfrm>
                <a:off x="3674975" y="253221"/>
                <a:ext cx="274250" cy="305875"/>
              </a:xfrm>
              <a:prstGeom prst="rect">
                <a:avLst/>
              </a:prstGeom>
              <a:noFill/>
              <a:ln>
                <a:noFill/>
              </a:ln>
            </p:spPr>
          </p:pic>
        </p:grpSp>
        <p:grpSp>
          <p:nvGrpSpPr>
            <p:cNvPr id="409" name="Google Shape;409;p25"/>
            <p:cNvGrpSpPr/>
            <p:nvPr/>
          </p:nvGrpSpPr>
          <p:grpSpPr>
            <a:xfrm>
              <a:off x="3676838" y="26441"/>
              <a:ext cx="421800" cy="392100"/>
              <a:chOff x="4112225" y="207925"/>
              <a:chExt cx="421800" cy="392100"/>
            </a:xfrm>
          </p:grpSpPr>
          <p:pic>
            <p:nvPicPr>
              <p:cNvPr id="410" name="Google Shape;410;p25"/>
              <p:cNvPicPr preferRelativeResize="0"/>
              <p:nvPr/>
            </p:nvPicPr>
            <p:blipFill rotWithShape="1">
              <a:blip r:embed="rId19">
                <a:alphaModFix/>
              </a:blip>
              <a:srcRect b="50935" l="31164" r="38255" t="20584"/>
              <a:stretch/>
            </p:blipFill>
            <p:spPr>
              <a:xfrm>
                <a:off x="4112225" y="207925"/>
                <a:ext cx="421800" cy="392100"/>
              </a:xfrm>
              <a:prstGeom prst="roundRect">
                <a:avLst>
                  <a:gd fmla="val 16667" name="adj"/>
                </a:avLst>
              </a:prstGeom>
              <a:noFill/>
              <a:ln>
                <a:noFill/>
              </a:ln>
            </p:spPr>
          </p:pic>
          <p:pic>
            <p:nvPicPr>
              <p:cNvPr id="411" name="Google Shape;411;p25">
                <a:hlinkClick action="ppaction://hlinksldjump" r:id="rId20"/>
              </p:cNvPr>
              <p:cNvPicPr preferRelativeResize="0"/>
              <p:nvPr/>
            </p:nvPicPr>
            <p:blipFill>
              <a:blip r:embed="rId21">
                <a:alphaModFix/>
              </a:blip>
              <a:stretch>
                <a:fillRect/>
              </a:stretch>
            </p:blipFill>
            <p:spPr>
              <a:xfrm>
                <a:off x="4140249" y="223325"/>
                <a:ext cx="367275" cy="367250"/>
              </a:xfrm>
              <a:prstGeom prst="rect">
                <a:avLst/>
              </a:prstGeom>
              <a:noFill/>
              <a:ln>
                <a:noFill/>
              </a:ln>
            </p:spPr>
          </p:pic>
        </p:grpSp>
        <p:grpSp>
          <p:nvGrpSpPr>
            <p:cNvPr id="412" name="Google Shape;412;p25"/>
            <p:cNvGrpSpPr/>
            <p:nvPr/>
          </p:nvGrpSpPr>
          <p:grpSpPr>
            <a:xfrm>
              <a:off x="4182167" y="27791"/>
              <a:ext cx="421800" cy="389400"/>
              <a:chOff x="4646638" y="209275"/>
              <a:chExt cx="421800" cy="389400"/>
            </a:xfrm>
          </p:grpSpPr>
          <p:pic>
            <p:nvPicPr>
              <p:cNvPr id="413" name="Google Shape;413;p25"/>
              <p:cNvPicPr preferRelativeResize="0"/>
              <p:nvPr/>
            </p:nvPicPr>
            <p:blipFill rotWithShape="1">
              <a:blip r:embed="rId22">
                <a:alphaModFix/>
              </a:blip>
              <a:srcRect b="29545" l="18473" r="50741" t="29269"/>
              <a:stretch/>
            </p:blipFill>
            <p:spPr>
              <a:xfrm>
                <a:off x="4646638" y="209275"/>
                <a:ext cx="421800" cy="389400"/>
              </a:xfrm>
              <a:prstGeom prst="roundRect">
                <a:avLst>
                  <a:gd fmla="val 16667" name="adj"/>
                </a:avLst>
              </a:prstGeom>
              <a:noFill/>
              <a:ln>
                <a:noFill/>
              </a:ln>
            </p:spPr>
          </p:pic>
          <p:pic>
            <p:nvPicPr>
              <p:cNvPr id="414" name="Google Shape;414;p25">
                <a:hlinkClick action="ppaction://hlinksldjump" r:id="rId23"/>
              </p:cNvPr>
              <p:cNvPicPr preferRelativeResize="0"/>
              <p:nvPr/>
            </p:nvPicPr>
            <p:blipFill>
              <a:blip r:embed="rId24">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6"/>
          <p:cNvSpPr txBox="1"/>
          <p:nvPr/>
        </p:nvSpPr>
        <p:spPr>
          <a:xfrm>
            <a:off x="2279550" y="415084"/>
            <a:ext cx="4584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latin typeface="Old Standard TT"/>
                <a:ea typeface="Old Standard TT"/>
                <a:cs typeface="Old Standard TT"/>
                <a:sym typeface="Old Standard TT"/>
              </a:rPr>
              <a:t> Impact of Fuel Price on Weekly Sales</a:t>
            </a:r>
            <a:endParaRPr b="1" sz="1500" u="sng">
              <a:latin typeface="Old Standard TT"/>
              <a:ea typeface="Old Standard TT"/>
              <a:cs typeface="Old Standard TT"/>
              <a:sym typeface="Old Standard TT"/>
            </a:endParaRPr>
          </a:p>
        </p:txBody>
      </p:sp>
      <p:sp>
        <p:nvSpPr>
          <p:cNvPr id="420" name="Google Shape;420;p26"/>
          <p:cNvSpPr txBox="1"/>
          <p:nvPr/>
        </p:nvSpPr>
        <p:spPr>
          <a:xfrm>
            <a:off x="181775" y="1183937"/>
            <a:ext cx="90189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Q: What is the behaviour of the weekly sales when fuel price is above or below average?</a:t>
            </a:r>
            <a:endParaRPr b="1" sz="1200">
              <a:solidFill>
                <a:schemeClr val="dk1"/>
              </a:solidFill>
              <a:latin typeface="Old Standard TT"/>
              <a:ea typeface="Old Standard TT"/>
              <a:cs typeface="Old Standard TT"/>
              <a:sym typeface="Old Standard TT"/>
            </a:endParaRPr>
          </a:p>
        </p:txBody>
      </p:sp>
      <p:pic>
        <p:nvPicPr>
          <p:cNvPr id="421" name="Google Shape;421;p26"/>
          <p:cNvPicPr preferRelativeResize="0"/>
          <p:nvPr/>
        </p:nvPicPr>
        <p:blipFill>
          <a:blip r:embed="rId3">
            <a:alphaModFix/>
          </a:blip>
          <a:stretch>
            <a:fillRect/>
          </a:stretch>
        </p:blipFill>
        <p:spPr>
          <a:xfrm>
            <a:off x="5197300" y="795855"/>
            <a:ext cx="3190875" cy="361950"/>
          </a:xfrm>
          <a:prstGeom prst="rect">
            <a:avLst/>
          </a:prstGeom>
          <a:noFill/>
          <a:ln>
            <a:noFill/>
          </a:ln>
        </p:spPr>
      </p:pic>
      <p:pic>
        <p:nvPicPr>
          <p:cNvPr id="422" name="Google Shape;422;p26"/>
          <p:cNvPicPr preferRelativeResize="0"/>
          <p:nvPr/>
        </p:nvPicPr>
        <p:blipFill>
          <a:blip r:embed="rId4">
            <a:alphaModFix/>
          </a:blip>
          <a:stretch>
            <a:fillRect/>
          </a:stretch>
        </p:blipFill>
        <p:spPr>
          <a:xfrm>
            <a:off x="560725" y="812583"/>
            <a:ext cx="3819525" cy="371475"/>
          </a:xfrm>
          <a:prstGeom prst="rect">
            <a:avLst/>
          </a:prstGeom>
          <a:noFill/>
          <a:ln>
            <a:noFill/>
          </a:ln>
        </p:spPr>
      </p:pic>
      <p:pic>
        <p:nvPicPr>
          <p:cNvPr id="423" name="Google Shape;423;p26"/>
          <p:cNvPicPr preferRelativeResize="0"/>
          <p:nvPr/>
        </p:nvPicPr>
        <p:blipFill>
          <a:blip r:embed="rId5">
            <a:alphaModFix/>
          </a:blip>
          <a:stretch>
            <a:fillRect/>
          </a:stretch>
        </p:blipFill>
        <p:spPr>
          <a:xfrm>
            <a:off x="145225" y="4119410"/>
            <a:ext cx="5676900" cy="276225"/>
          </a:xfrm>
          <a:prstGeom prst="rect">
            <a:avLst/>
          </a:prstGeom>
          <a:noFill/>
          <a:ln>
            <a:noFill/>
          </a:ln>
        </p:spPr>
      </p:pic>
      <p:pic>
        <p:nvPicPr>
          <p:cNvPr id="424" name="Google Shape;424;p26"/>
          <p:cNvPicPr preferRelativeResize="0"/>
          <p:nvPr/>
        </p:nvPicPr>
        <p:blipFill>
          <a:blip r:embed="rId6">
            <a:alphaModFix/>
          </a:blip>
          <a:stretch>
            <a:fillRect/>
          </a:stretch>
        </p:blipFill>
        <p:spPr>
          <a:xfrm>
            <a:off x="6040925" y="4026521"/>
            <a:ext cx="2447925" cy="361950"/>
          </a:xfrm>
          <a:prstGeom prst="rect">
            <a:avLst/>
          </a:prstGeom>
          <a:noFill/>
          <a:ln>
            <a:noFill/>
          </a:ln>
        </p:spPr>
      </p:pic>
      <p:sp>
        <p:nvSpPr>
          <p:cNvPr id="425" name="Google Shape;425;p26"/>
          <p:cNvSpPr txBox="1"/>
          <p:nvPr/>
        </p:nvSpPr>
        <p:spPr>
          <a:xfrm>
            <a:off x="145225" y="4490999"/>
            <a:ext cx="90189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   A: Weekly sales don’t seem to be correlated to fuel prices, since the average weekly sales when fuel prices are above average is mostly unchanged (0.1% higher with higher fuel prices) compared to when fuel prices are low.</a:t>
            </a:r>
            <a:endParaRPr b="1" sz="1200">
              <a:solidFill>
                <a:schemeClr val="dk1"/>
              </a:solidFill>
              <a:latin typeface="Old Standard TT"/>
              <a:ea typeface="Old Standard TT"/>
              <a:cs typeface="Old Standard TT"/>
              <a:sym typeface="Old Standard TT"/>
            </a:endParaRPr>
          </a:p>
        </p:txBody>
      </p:sp>
      <p:pic>
        <p:nvPicPr>
          <p:cNvPr id="426" name="Google Shape;426;p26"/>
          <p:cNvPicPr preferRelativeResize="0"/>
          <p:nvPr/>
        </p:nvPicPr>
        <p:blipFill>
          <a:blip r:embed="rId7">
            <a:alphaModFix/>
          </a:blip>
          <a:stretch>
            <a:fillRect/>
          </a:stretch>
        </p:blipFill>
        <p:spPr>
          <a:xfrm>
            <a:off x="237175" y="1573673"/>
            <a:ext cx="3996500" cy="1198950"/>
          </a:xfrm>
          <a:prstGeom prst="rect">
            <a:avLst/>
          </a:prstGeom>
          <a:noFill/>
          <a:ln>
            <a:noFill/>
          </a:ln>
        </p:spPr>
      </p:pic>
      <p:pic>
        <p:nvPicPr>
          <p:cNvPr id="427" name="Google Shape;427;p26"/>
          <p:cNvPicPr preferRelativeResize="0"/>
          <p:nvPr/>
        </p:nvPicPr>
        <p:blipFill>
          <a:blip r:embed="rId8">
            <a:alphaModFix/>
          </a:blip>
          <a:stretch>
            <a:fillRect/>
          </a:stretch>
        </p:blipFill>
        <p:spPr>
          <a:xfrm>
            <a:off x="237175" y="2879378"/>
            <a:ext cx="3759000" cy="1133275"/>
          </a:xfrm>
          <a:prstGeom prst="rect">
            <a:avLst/>
          </a:prstGeom>
          <a:noFill/>
          <a:ln>
            <a:noFill/>
          </a:ln>
        </p:spPr>
      </p:pic>
      <p:pic>
        <p:nvPicPr>
          <p:cNvPr id="428" name="Google Shape;428;p26"/>
          <p:cNvPicPr preferRelativeResize="0"/>
          <p:nvPr/>
        </p:nvPicPr>
        <p:blipFill>
          <a:blip r:embed="rId9">
            <a:alphaModFix/>
          </a:blip>
          <a:stretch>
            <a:fillRect/>
          </a:stretch>
        </p:blipFill>
        <p:spPr>
          <a:xfrm>
            <a:off x="2213500" y="2109215"/>
            <a:ext cx="2085975" cy="352425"/>
          </a:xfrm>
          <a:prstGeom prst="rect">
            <a:avLst/>
          </a:prstGeom>
          <a:noFill/>
          <a:ln>
            <a:noFill/>
          </a:ln>
        </p:spPr>
      </p:pic>
      <p:pic>
        <p:nvPicPr>
          <p:cNvPr id="429" name="Google Shape;429;p26"/>
          <p:cNvPicPr preferRelativeResize="0"/>
          <p:nvPr/>
        </p:nvPicPr>
        <p:blipFill>
          <a:blip r:embed="rId10">
            <a:alphaModFix/>
          </a:blip>
          <a:stretch>
            <a:fillRect/>
          </a:stretch>
        </p:blipFill>
        <p:spPr>
          <a:xfrm>
            <a:off x="2363688" y="3330728"/>
            <a:ext cx="2076450" cy="390525"/>
          </a:xfrm>
          <a:prstGeom prst="rect">
            <a:avLst/>
          </a:prstGeom>
          <a:noFill/>
          <a:ln>
            <a:noFill/>
          </a:ln>
        </p:spPr>
      </p:pic>
      <p:grpSp>
        <p:nvGrpSpPr>
          <p:cNvPr id="430" name="Google Shape;430;p26"/>
          <p:cNvGrpSpPr/>
          <p:nvPr/>
        </p:nvGrpSpPr>
        <p:grpSpPr>
          <a:xfrm>
            <a:off x="0" y="-2"/>
            <a:ext cx="9144000" cy="444000"/>
            <a:chOff x="0" y="-2"/>
            <a:chExt cx="9144000" cy="444000"/>
          </a:xfrm>
        </p:grpSpPr>
        <p:sp>
          <p:nvSpPr>
            <p:cNvPr id="431" name="Google Shape;431;p26"/>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32" name="Google Shape;432;p26">
              <a:hlinkClick action="ppaction://hlinksldjump" r:id="rId11"/>
            </p:cNvPr>
            <p:cNvPicPr preferRelativeResize="0"/>
            <p:nvPr/>
          </p:nvPicPr>
          <p:blipFill>
            <a:blip r:embed="rId12">
              <a:alphaModFix/>
            </a:blip>
            <a:stretch>
              <a:fillRect/>
            </a:stretch>
          </p:blipFill>
          <p:spPr>
            <a:xfrm>
              <a:off x="68431" y="24125"/>
              <a:ext cx="392074" cy="392074"/>
            </a:xfrm>
            <a:prstGeom prst="rect">
              <a:avLst/>
            </a:prstGeom>
            <a:noFill/>
            <a:ln>
              <a:noFill/>
            </a:ln>
          </p:spPr>
        </p:pic>
        <p:grpSp>
          <p:nvGrpSpPr>
            <p:cNvPr id="433" name="Google Shape;433;p26"/>
            <p:cNvGrpSpPr/>
            <p:nvPr/>
          </p:nvGrpSpPr>
          <p:grpSpPr>
            <a:xfrm>
              <a:off x="4687985" y="24102"/>
              <a:ext cx="1396538" cy="392100"/>
              <a:chOff x="4383185" y="1555373"/>
              <a:chExt cx="1396538" cy="392100"/>
            </a:xfrm>
          </p:grpSpPr>
          <p:pic>
            <p:nvPicPr>
              <p:cNvPr id="434" name="Google Shape;434;p26"/>
              <p:cNvPicPr preferRelativeResize="0"/>
              <p:nvPr/>
            </p:nvPicPr>
            <p:blipFill rotWithShape="1">
              <a:blip r:embed="rId13">
                <a:alphaModFix/>
              </a:blip>
              <a:srcRect b="37467" l="16084" r="20939" t="31577"/>
              <a:stretch/>
            </p:blipFill>
            <p:spPr>
              <a:xfrm>
                <a:off x="4383185" y="1555373"/>
                <a:ext cx="1369800" cy="392100"/>
              </a:xfrm>
              <a:prstGeom prst="roundRect">
                <a:avLst>
                  <a:gd fmla="val 16667" name="adj"/>
                </a:avLst>
              </a:prstGeom>
              <a:noFill/>
              <a:ln>
                <a:noFill/>
              </a:ln>
            </p:spPr>
          </p:pic>
          <p:sp>
            <p:nvSpPr>
              <p:cNvPr id="435" name="Google Shape;435;p26"/>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436" name="Google Shape;436;p26"/>
              <p:cNvPicPr preferRelativeResize="0"/>
              <p:nvPr/>
            </p:nvPicPr>
            <p:blipFill>
              <a:blip r:embed="rId14">
                <a:alphaModFix/>
              </a:blip>
              <a:stretch>
                <a:fillRect/>
              </a:stretch>
            </p:blipFill>
            <p:spPr>
              <a:xfrm>
                <a:off x="4474418" y="1606524"/>
                <a:ext cx="288207" cy="319350"/>
              </a:xfrm>
              <a:prstGeom prst="rect">
                <a:avLst/>
              </a:prstGeom>
              <a:noFill/>
              <a:ln>
                <a:noFill/>
              </a:ln>
            </p:spPr>
          </p:pic>
        </p:grpSp>
        <p:grpSp>
          <p:nvGrpSpPr>
            <p:cNvPr id="437" name="Google Shape;437;p26"/>
            <p:cNvGrpSpPr/>
            <p:nvPr/>
          </p:nvGrpSpPr>
          <p:grpSpPr>
            <a:xfrm>
              <a:off x="2647516" y="26441"/>
              <a:ext cx="421800" cy="392100"/>
              <a:chOff x="3090174" y="207925"/>
              <a:chExt cx="421800" cy="392100"/>
            </a:xfrm>
          </p:grpSpPr>
          <p:pic>
            <p:nvPicPr>
              <p:cNvPr id="438" name="Google Shape;438;p26"/>
              <p:cNvPicPr preferRelativeResize="0"/>
              <p:nvPr/>
            </p:nvPicPr>
            <p:blipFill rotWithShape="1">
              <a:blip r:embed="rId15">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439" name="Google Shape;439;p26">
                <a:hlinkClick action="ppaction://hlinksldjump" r:id="rId16"/>
              </p:cNvPr>
              <p:cNvPicPr preferRelativeResize="0"/>
              <p:nvPr/>
            </p:nvPicPr>
            <p:blipFill>
              <a:blip r:embed="rId17">
                <a:alphaModFix/>
              </a:blip>
              <a:stretch>
                <a:fillRect/>
              </a:stretch>
            </p:blipFill>
            <p:spPr>
              <a:xfrm>
                <a:off x="3174182" y="232499"/>
                <a:ext cx="253800" cy="342950"/>
              </a:xfrm>
              <a:prstGeom prst="rect">
                <a:avLst/>
              </a:prstGeom>
              <a:noFill/>
              <a:ln>
                <a:noFill/>
              </a:ln>
            </p:spPr>
          </p:pic>
        </p:grpSp>
        <p:grpSp>
          <p:nvGrpSpPr>
            <p:cNvPr id="440" name="Google Shape;440;p26"/>
            <p:cNvGrpSpPr/>
            <p:nvPr/>
          </p:nvGrpSpPr>
          <p:grpSpPr>
            <a:xfrm>
              <a:off x="3173082" y="26441"/>
              <a:ext cx="421800" cy="392100"/>
              <a:chOff x="3601198" y="207925"/>
              <a:chExt cx="421800" cy="392100"/>
            </a:xfrm>
          </p:grpSpPr>
          <p:pic>
            <p:nvPicPr>
              <p:cNvPr id="441" name="Google Shape;441;p26"/>
              <p:cNvPicPr preferRelativeResize="0"/>
              <p:nvPr/>
            </p:nvPicPr>
            <p:blipFill rotWithShape="1">
              <a:blip r:embed="rId18">
                <a:alphaModFix/>
              </a:blip>
              <a:srcRect b="25897" l="54847" r="16677" t="25577"/>
              <a:stretch/>
            </p:blipFill>
            <p:spPr>
              <a:xfrm flipH="1">
                <a:off x="3601198" y="207925"/>
                <a:ext cx="421800" cy="392100"/>
              </a:xfrm>
              <a:prstGeom prst="roundRect">
                <a:avLst>
                  <a:gd fmla="val 16667" name="adj"/>
                </a:avLst>
              </a:prstGeom>
              <a:noFill/>
              <a:ln>
                <a:noFill/>
              </a:ln>
            </p:spPr>
          </p:pic>
          <p:pic>
            <p:nvPicPr>
              <p:cNvPr id="442" name="Google Shape;442;p26">
                <a:hlinkClick action="ppaction://hlinksldjump" r:id="rId19"/>
              </p:cNvPr>
              <p:cNvPicPr preferRelativeResize="0"/>
              <p:nvPr/>
            </p:nvPicPr>
            <p:blipFill>
              <a:blip r:embed="rId20">
                <a:alphaModFix/>
              </a:blip>
              <a:stretch>
                <a:fillRect/>
              </a:stretch>
            </p:blipFill>
            <p:spPr>
              <a:xfrm>
                <a:off x="3674975" y="253221"/>
                <a:ext cx="274250" cy="305875"/>
              </a:xfrm>
              <a:prstGeom prst="rect">
                <a:avLst/>
              </a:prstGeom>
              <a:noFill/>
              <a:ln>
                <a:noFill/>
              </a:ln>
            </p:spPr>
          </p:pic>
        </p:grpSp>
        <p:grpSp>
          <p:nvGrpSpPr>
            <p:cNvPr id="443" name="Google Shape;443;p26"/>
            <p:cNvGrpSpPr/>
            <p:nvPr/>
          </p:nvGrpSpPr>
          <p:grpSpPr>
            <a:xfrm>
              <a:off x="3676838" y="26441"/>
              <a:ext cx="421800" cy="392100"/>
              <a:chOff x="4112225" y="207925"/>
              <a:chExt cx="421800" cy="392100"/>
            </a:xfrm>
          </p:grpSpPr>
          <p:pic>
            <p:nvPicPr>
              <p:cNvPr id="444" name="Google Shape;444;p26"/>
              <p:cNvPicPr preferRelativeResize="0"/>
              <p:nvPr/>
            </p:nvPicPr>
            <p:blipFill rotWithShape="1">
              <a:blip r:embed="rId21">
                <a:alphaModFix/>
              </a:blip>
              <a:srcRect b="50935" l="31164" r="38255" t="20584"/>
              <a:stretch/>
            </p:blipFill>
            <p:spPr>
              <a:xfrm>
                <a:off x="4112225" y="207925"/>
                <a:ext cx="421800" cy="392100"/>
              </a:xfrm>
              <a:prstGeom prst="roundRect">
                <a:avLst>
                  <a:gd fmla="val 16667" name="adj"/>
                </a:avLst>
              </a:prstGeom>
              <a:noFill/>
              <a:ln>
                <a:noFill/>
              </a:ln>
            </p:spPr>
          </p:pic>
          <p:pic>
            <p:nvPicPr>
              <p:cNvPr id="445" name="Google Shape;445;p26">
                <a:hlinkClick action="ppaction://hlinksldjump" r:id="rId22"/>
              </p:cNvPr>
              <p:cNvPicPr preferRelativeResize="0"/>
              <p:nvPr/>
            </p:nvPicPr>
            <p:blipFill>
              <a:blip r:embed="rId23">
                <a:alphaModFix/>
              </a:blip>
              <a:stretch>
                <a:fillRect/>
              </a:stretch>
            </p:blipFill>
            <p:spPr>
              <a:xfrm>
                <a:off x="4140249" y="223325"/>
                <a:ext cx="367275" cy="367250"/>
              </a:xfrm>
              <a:prstGeom prst="rect">
                <a:avLst/>
              </a:prstGeom>
              <a:noFill/>
              <a:ln>
                <a:noFill/>
              </a:ln>
            </p:spPr>
          </p:pic>
        </p:grpSp>
        <p:grpSp>
          <p:nvGrpSpPr>
            <p:cNvPr id="446" name="Google Shape;446;p26"/>
            <p:cNvGrpSpPr/>
            <p:nvPr/>
          </p:nvGrpSpPr>
          <p:grpSpPr>
            <a:xfrm>
              <a:off x="4182167" y="27791"/>
              <a:ext cx="421800" cy="389400"/>
              <a:chOff x="4646638" y="209275"/>
              <a:chExt cx="421800" cy="389400"/>
            </a:xfrm>
          </p:grpSpPr>
          <p:pic>
            <p:nvPicPr>
              <p:cNvPr id="447" name="Google Shape;447;p26"/>
              <p:cNvPicPr preferRelativeResize="0"/>
              <p:nvPr/>
            </p:nvPicPr>
            <p:blipFill rotWithShape="1">
              <a:blip r:embed="rId24">
                <a:alphaModFix/>
              </a:blip>
              <a:srcRect b="29545" l="18473" r="50741" t="29269"/>
              <a:stretch/>
            </p:blipFill>
            <p:spPr>
              <a:xfrm>
                <a:off x="4646638" y="209275"/>
                <a:ext cx="421800" cy="389400"/>
              </a:xfrm>
              <a:prstGeom prst="roundRect">
                <a:avLst>
                  <a:gd fmla="val 16667" name="adj"/>
                </a:avLst>
              </a:prstGeom>
              <a:noFill/>
              <a:ln>
                <a:noFill/>
              </a:ln>
            </p:spPr>
          </p:pic>
          <p:pic>
            <p:nvPicPr>
              <p:cNvPr id="448" name="Google Shape;448;p26">
                <a:hlinkClick action="ppaction://hlinksldjump" r:id="rId25"/>
              </p:cNvPr>
              <p:cNvPicPr preferRelativeResize="0"/>
              <p:nvPr/>
            </p:nvPicPr>
            <p:blipFill>
              <a:blip r:embed="rId26">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7"/>
          <p:cNvSpPr txBox="1"/>
          <p:nvPr/>
        </p:nvSpPr>
        <p:spPr>
          <a:xfrm>
            <a:off x="2243175" y="539623"/>
            <a:ext cx="4584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latin typeface="Old Standard TT"/>
                <a:ea typeface="Old Standard TT"/>
                <a:cs typeface="Old Standard TT"/>
                <a:sym typeface="Old Standard TT"/>
              </a:rPr>
              <a:t> Impact of Fuel Price on Weekly Sales </a:t>
            </a:r>
            <a:endParaRPr b="1" sz="1500" u="sng">
              <a:latin typeface="Old Standard TT"/>
              <a:ea typeface="Old Standard TT"/>
              <a:cs typeface="Old Standard TT"/>
              <a:sym typeface="Old Standard TT"/>
            </a:endParaRPr>
          </a:p>
        </p:txBody>
      </p:sp>
      <p:sp>
        <p:nvSpPr>
          <p:cNvPr id="454" name="Google Shape;454;p27"/>
          <p:cNvSpPr txBox="1"/>
          <p:nvPr/>
        </p:nvSpPr>
        <p:spPr>
          <a:xfrm>
            <a:off x="530100" y="968907"/>
            <a:ext cx="8223900" cy="5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455" name="Google Shape;455;p27"/>
          <p:cNvSpPr txBox="1"/>
          <p:nvPr/>
        </p:nvSpPr>
        <p:spPr>
          <a:xfrm>
            <a:off x="101794" y="935896"/>
            <a:ext cx="93432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Old Standard TT"/>
                <a:ea typeface="Old Standard TT"/>
                <a:cs typeface="Old Standard TT"/>
                <a:sym typeface="Old Standard TT"/>
              </a:rPr>
              <a:t>Q: What happens to the weekly sales behaviour if fuel prices fluctuate around the extremes (less than 3, more than 4)?</a:t>
            </a:r>
            <a:endParaRPr b="1" sz="1300">
              <a:solidFill>
                <a:schemeClr val="dk1"/>
              </a:solidFill>
              <a:latin typeface="Old Standard TT"/>
              <a:ea typeface="Old Standard TT"/>
              <a:cs typeface="Old Standard TT"/>
              <a:sym typeface="Old Standard TT"/>
            </a:endParaRPr>
          </a:p>
        </p:txBody>
      </p:sp>
      <p:sp>
        <p:nvSpPr>
          <p:cNvPr id="456" name="Google Shape;456;p27"/>
          <p:cNvSpPr txBox="1"/>
          <p:nvPr/>
        </p:nvSpPr>
        <p:spPr>
          <a:xfrm>
            <a:off x="62550" y="4452434"/>
            <a:ext cx="90189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A: Even with fuel prices fluctuating around the extremes, there seems to be no correlation with the weekly sales from Walmart, given the sales remained unchanged (0.03%) when fuel prices were higher.</a:t>
            </a:r>
            <a:endParaRPr b="1">
              <a:solidFill>
                <a:schemeClr val="dk1"/>
              </a:solidFill>
              <a:latin typeface="Old Standard TT"/>
              <a:ea typeface="Old Standard TT"/>
              <a:cs typeface="Old Standard TT"/>
              <a:sym typeface="Old Standard TT"/>
            </a:endParaRPr>
          </a:p>
        </p:txBody>
      </p:sp>
      <p:pic>
        <p:nvPicPr>
          <p:cNvPr id="457" name="Google Shape;457;p27"/>
          <p:cNvPicPr preferRelativeResize="0"/>
          <p:nvPr/>
        </p:nvPicPr>
        <p:blipFill>
          <a:blip r:embed="rId3">
            <a:alphaModFix/>
          </a:blip>
          <a:stretch>
            <a:fillRect/>
          </a:stretch>
        </p:blipFill>
        <p:spPr>
          <a:xfrm>
            <a:off x="173875" y="1443757"/>
            <a:ext cx="3449275" cy="3035350"/>
          </a:xfrm>
          <a:prstGeom prst="rect">
            <a:avLst/>
          </a:prstGeom>
          <a:noFill/>
          <a:ln>
            <a:noFill/>
          </a:ln>
        </p:spPr>
      </p:pic>
      <p:pic>
        <p:nvPicPr>
          <p:cNvPr id="458" name="Google Shape;458;p27"/>
          <p:cNvPicPr preferRelativeResize="0"/>
          <p:nvPr/>
        </p:nvPicPr>
        <p:blipFill>
          <a:blip r:embed="rId4">
            <a:alphaModFix/>
          </a:blip>
          <a:stretch>
            <a:fillRect/>
          </a:stretch>
        </p:blipFill>
        <p:spPr>
          <a:xfrm>
            <a:off x="3368700" y="2387607"/>
            <a:ext cx="2466975" cy="381000"/>
          </a:xfrm>
          <a:prstGeom prst="rect">
            <a:avLst/>
          </a:prstGeom>
          <a:noFill/>
          <a:ln>
            <a:noFill/>
          </a:ln>
        </p:spPr>
      </p:pic>
      <p:grpSp>
        <p:nvGrpSpPr>
          <p:cNvPr id="459" name="Google Shape;459;p27"/>
          <p:cNvGrpSpPr/>
          <p:nvPr/>
        </p:nvGrpSpPr>
        <p:grpSpPr>
          <a:xfrm>
            <a:off x="0" y="-2"/>
            <a:ext cx="9144000" cy="444000"/>
            <a:chOff x="0" y="-2"/>
            <a:chExt cx="9144000" cy="444000"/>
          </a:xfrm>
        </p:grpSpPr>
        <p:sp>
          <p:nvSpPr>
            <p:cNvPr id="460" name="Google Shape;460;p27"/>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61" name="Google Shape;461;p27">
              <a:hlinkClick action="ppaction://hlinksldjump" r:id="rId5"/>
            </p:cNvPr>
            <p:cNvPicPr preferRelativeResize="0"/>
            <p:nvPr/>
          </p:nvPicPr>
          <p:blipFill>
            <a:blip r:embed="rId6">
              <a:alphaModFix/>
            </a:blip>
            <a:stretch>
              <a:fillRect/>
            </a:stretch>
          </p:blipFill>
          <p:spPr>
            <a:xfrm>
              <a:off x="68431" y="24125"/>
              <a:ext cx="392074" cy="392074"/>
            </a:xfrm>
            <a:prstGeom prst="rect">
              <a:avLst/>
            </a:prstGeom>
            <a:noFill/>
            <a:ln>
              <a:noFill/>
            </a:ln>
          </p:spPr>
        </p:pic>
        <p:grpSp>
          <p:nvGrpSpPr>
            <p:cNvPr id="462" name="Google Shape;462;p27"/>
            <p:cNvGrpSpPr/>
            <p:nvPr/>
          </p:nvGrpSpPr>
          <p:grpSpPr>
            <a:xfrm>
              <a:off x="4687985" y="24102"/>
              <a:ext cx="1396538" cy="392100"/>
              <a:chOff x="4383185" y="1555373"/>
              <a:chExt cx="1396538" cy="392100"/>
            </a:xfrm>
          </p:grpSpPr>
          <p:pic>
            <p:nvPicPr>
              <p:cNvPr id="463" name="Google Shape;463;p27"/>
              <p:cNvPicPr preferRelativeResize="0"/>
              <p:nvPr/>
            </p:nvPicPr>
            <p:blipFill rotWithShape="1">
              <a:blip r:embed="rId7">
                <a:alphaModFix/>
              </a:blip>
              <a:srcRect b="37467" l="16084" r="20939" t="31577"/>
              <a:stretch/>
            </p:blipFill>
            <p:spPr>
              <a:xfrm>
                <a:off x="4383185" y="1555373"/>
                <a:ext cx="1369800" cy="392100"/>
              </a:xfrm>
              <a:prstGeom prst="roundRect">
                <a:avLst>
                  <a:gd fmla="val 16667" name="adj"/>
                </a:avLst>
              </a:prstGeom>
              <a:noFill/>
              <a:ln>
                <a:noFill/>
              </a:ln>
            </p:spPr>
          </p:pic>
          <p:sp>
            <p:nvSpPr>
              <p:cNvPr id="464" name="Google Shape;464;p27"/>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465" name="Google Shape;465;p27"/>
              <p:cNvPicPr preferRelativeResize="0"/>
              <p:nvPr/>
            </p:nvPicPr>
            <p:blipFill>
              <a:blip r:embed="rId8">
                <a:alphaModFix/>
              </a:blip>
              <a:stretch>
                <a:fillRect/>
              </a:stretch>
            </p:blipFill>
            <p:spPr>
              <a:xfrm>
                <a:off x="4474418" y="1606524"/>
                <a:ext cx="288207" cy="319350"/>
              </a:xfrm>
              <a:prstGeom prst="rect">
                <a:avLst/>
              </a:prstGeom>
              <a:noFill/>
              <a:ln>
                <a:noFill/>
              </a:ln>
            </p:spPr>
          </p:pic>
        </p:grpSp>
        <p:grpSp>
          <p:nvGrpSpPr>
            <p:cNvPr id="466" name="Google Shape;466;p27"/>
            <p:cNvGrpSpPr/>
            <p:nvPr/>
          </p:nvGrpSpPr>
          <p:grpSpPr>
            <a:xfrm>
              <a:off x="2647516" y="26441"/>
              <a:ext cx="421800" cy="392100"/>
              <a:chOff x="3090174" y="207925"/>
              <a:chExt cx="421800" cy="392100"/>
            </a:xfrm>
          </p:grpSpPr>
          <p:pic>
            <p:nvPicPr>
              <p:cNvPr id="467" name="Google Shape;467;p27"/>
              <p:cNvPicPr preferRelativeResize="0"/>
              <p:nvPr/>
            </p:nvPicPr>
            <p:blipFill rotWithShape="1">
              <a:blip r:embed="rId9">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468" name="Google Shape;468;p27">
                <a:hlinkClick action="ppaction://hlinksldjump" r:id="rId10"/>
              </p:cNvPr>
              <p:cNvPicPr preferRelativeResize="0"/>
              <p:nvPr/>
            </p:nvPicPr>
            <p:blipFill>
              <a:blip r:embed="rId11">
                <a:alphaModFix/>
              </a:blip>
              <a:stretch>
                <a:fillRect/>
              </a:stretch>
            </p:blipFill>
            <p:spPr>
              <a:xfrm>
                <a:off x="3174182" y="232499"/>
                <a:ext cx="253800" cy="342950"/>
              </a:xfrm>
              <a:prstGeom prst="rect">
                <a:avLst/>
              </a:prstGeom>
              <a:noFill/>
              <a:ln>
                <a:noFill/>
              </a:ln>
            </p:spPr>
          </p:pic>
        </p:grpSp>
        <p:grpSp>
          <p:nvGrpSpPr>
            <p:cNvPr id="469" name="Google Shape;469;p27"/>
            <p:cNvGrpSpPr/>
            <p:nvPr/>
          </p:nvGrpSpPr>
          <p:grpSpPr>
            <a:xfrm>
              <a:off x="3173082" y="26441"/>
              <a:ext cx="421800" cy="392100"/>
              <a:chOff x="3601198" y="207925"/>
              <a:chExt cx="421800" cy="392100"/>
            </a:xfrm>
          </p:grpSpPr>
          <p:pic>
            <p:nvPicPr>
              <p:cNvPr id="470" name="Google Shape;470;p27"/>
              <p:cNvPicPr preferRelativeResize="0"/>
              <p:nvPr/>
            </p:nvPicPr>
            <p:blipFill rotWithShape="1">
              <a:blip r:embed="rId12">
                <a:alphaModFix/>
              </a:blip>
              <a:srcRect b="25897" l="54847" r="16677" t="25577"/>
              <a:stretch/>
            </p:blipFill>
            <p:spPr>
              <a:xfrm flipH="1">
                <a:off x="3601198" y="207925"/>
                <a:ext cx="421800" cy="392100"/>
              </a:xfrm>
              <a:prstGeom prst="roundRect">
                <a:avLst>
                  <a:gd fmla="val 16667" name="adj"/>
                </a:avLst>
              </a:prstGeom>
              <a:noFill/>
              <a:ln>
                <a:noFill/>
              </a:ln>
            </p:spPr>
          </p:pic>
          <p:pic>
            <p:nvPicPr>
              <p:cNvPr id="471" name="Google Shape;471;p27">
                <a:hlinkClick action="ppaction://hlinksldjump" r:id="rId13"/>
              </p:cNvPr>
              <p:cNvPicPr preferRelativeResize="0"/>
              <p:nvPr/>
            </p:nvPicPr>
            <p:blipFill>
              <a:blip r:embed="rId14">
                <a:alphaModFix/>
              </a:blip>
              <a:stretch>
                <a:fillRect/>
              </a:stretch>
            </p:blipFill>
            <p:spPr>
              <a:xfrm>
                <a:off x="3674975" y="253221"/>
                <a:ext cx="274250" cy="305875"/>
              </a:xfrm>
              <a:prstGeom prst="rect">
                <a:avLst/>
              </a:prstGeom>
              <a:noFill/>
              <a:ln>
                <a:noFill/>
              </a:ln>
            </p:spPr>
          </p:pic>
        </p:grpSp>
        <p:grpSp>
          <p:nvGrpSpPr>
            <p:cNvPr id="472" name="Google Shape;472;p27"/>
            <p:cNvGrpSpPr/>
            <p:nvPr/>
          </p:nvGrpSpPr>
          <p:grpSpPr>
            <a:xfrm>
              <a:off x="3676838" y="26441"/>
              <a:ext cx="421800" cy="392100"/>
              <a:chOff x="4112225" y="207925"/>
              <a:chExt cx="421800" cy="392100"/>
            </a:xfrm>
          </p:grpSpPr>
          <p:pic>
            <p:nvPicPr>
              <p:cNvPr id="473" name="Google Shape;473;p27"/>
              <p:cNvPicPr preferRelativeResize="0"/>
              <p:nvPr/>
            </p:nvPicPr>
            <p:blipFill rotWithShape="1">
              <a:blip r:embed="rId15">
                <a:alphaModFix/>
              </a:blip>
              <a:srcRect b="50935" l="31164" r="38255" t="20584"/>
              <a:stretch/>
            </p:blipFill>
            <p:spPr>
              <a:xfrm>
                <a:off x="4112225" y="207925"/>
                <a:ext cx="421800" cy="392100"/>
              </a:xfrm>
              <a:prstGeom prst="roundRect">
                <a:avLst>
                  <a:gd fmla="val 16667" name="adj"/>
                </a:avLst>
              </a:prstGeom>
              <a:noFill/>
              <a:ln>
                <a:noFill/>
              </a:ln>
            </p:spPr>
          </p:pic>
          <p:pic>
            <p:nvPicPr>
              <p:cNvPr id="474" name="Google Shape;474;p27">
                <a:hlinkClick action="ppaction://hlinksldjump" r:id="rId16"/>
              </p:cNvPr>
              <p:cNvPicPr preferRelativeResize="0"/>
              <p:nvPr/>
            </p:nvPicPr>
            <p:blipFill>
              <a:blip r:embed="rId17">
                <a:alphaModFix/>
              </a:blip>
              <a:stretch>
                <a:fillRect/>
              </a:stretch>
            </p:blipFill>
            <p:spPr>
              <a:xfrm>
                <a:off x="4140249" y="223325"/>
                <a:ext cx="367275" cy="367250"/>
              </a:xfrm>
              <a:prstGeom prst="rect">
                <a:avLst/>
              </a:prstGeom>
              <a:noFill/>
              <a:ln>
                <a:noFill/>
              </a:ln>
            </p:spPr>
          </p:pic>
        </p:grpSp>
        <p:grpSp>
          <p:nvGrpSpPr>
            <p:cNvPr id="475" name="Google Shape;475;p27"/>
            <p:cNvGrpSpPr/>
            <p:nvPr/>
          </p:nvGrpSpPr>
          <p:grpSpPr>
            <a:xfrm>
              <a:off x="4182167" y="27791"/>
              <a:ext cx="421800" cy="389400"/>
              <a:chOff x="4646638" y="209275"/>
              <a:chExt cx="421800" cy="389400"/>
            </a:xfrm>
          </p:grpSpPr>
          <p:pic>
            <p:nvPicPr>
              <p:cNvPr id="476" name="Google Shape;476;p27"/>
              <p:cNvPicPr preferRelativeResize="0"/>
              <p:nvPr/>
            </p:nvPicPr>
            <p:blipFill rotWithShape="1">
              <a:blip r:embed="rId18">
                <a:alphaModFix/>
              </a:blip>
              <a:srcRect b="29545" l="18473" r="50741" t="29269"/>
              <a:stretch/>
            </p:blipFill>
            <p:spPr>
              <a:xfrm>
                <a:off x="4646638" y="209275"/>
                <a:ext cx="421800" cy="389400"/>
              </a:xfrm>
              <a:prstGeom prst="roundRect">
                <a:avLst>
                  <a:gd fmla="val 16667" name="adj"/>
                </a:avLst>
              </a:prstGeom>
              <a:noFill/>
              <a:ln>
                <a:noFill/>
              </a:ln>
            </p:spPr>
          </p:pic>
          <p:pic>
            <p:nvPicPr>
              <p:cNvPr id="477" name="Google Shape;477;p27">
                <a:hlinkClick action="ppaction://hlinksldjump" r:id="rId19"/>
              </p:cNvPr>
              <p:cNvPicPr preferRelativeResize="0"/>
              <p:nvPr/>
            </p:nvPicPr>
            <p:blipFill>
              <a:blip r:embed="rId20">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8"/>
          <p:cNvSpPr txBox="1"/>
          <p:nvPr/>
        </p:nvSpPr>
        <p:spPr>
          <a:xfrm>
            <a:off x="2279550" y="623784"/>
            <a:ext cx="458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Old Standard TT"/>
                <a:ea typeface="Old Standard TT"/>
                <a:cs typeface="Old Standard TT"/>
                <a:sym typeface="Old Standard TT"/>
              </a:rPr>
              <a:t> Impact of Unemployment on Weekly Sales</a:t>
            </a:r>
            <a:endParaRPr b="1" u="sng">
              <a:latin typeface="Old Standard TT"/>
              <a:ea typeface="Old Standard TT"/>
              <a:cs typeface="Old Standard TT"/>
              <a:sym typeface="Old Standard TT"/>
            </a:endParaRPr>
          </a:p>
        </p:txBody>
      </p:sp>
      <p:sp>
        <p:nvSpPr>
          <p:cNvPr id="483" name="Google Shape;483;p28"/>
          <p:cNvSpPr txBox="1"/>
          <p:nvPr/>
        </p:nvSpPr>
        <p:spPr>
          <a:xfrm>
            <a:off x="293725" y="1131160"/>
            <a:ext cx="8625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Q: How does weekly sales behaviour change with different levels of unemployment?</a:t>
            </a:r>
            <a:endParaRPr b="1">
              <a:solidFill>
                <a:schemeClr val="dk1"/>
              </a:solidFill>
              <a:latin typeface="Old Standard TT"/>
              <a:ea typeface="Old Standard TT"/>
              <a:cs typeface="Old Standard TT"/>
              <a:sym typeface="Old Standard TT"/>
            </a:endParaRPr>
          </a:p>
        </p:txBody>
      </p:sp>
      <p:sp>
        <p:nvSpPr>
          <p:cNvPr id="484" name="Google Shape;484;p28"/>
          <p:cNvSpPr txBox="1"/>
          <p:nvPr/>
        </p:nvSpPr>
        <p:spPr>
          <a:xfrm>
            <a:off x="76702" y="4473523"/>
            <a:ext cx="8625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A: Weekly sales seem to be correlated to the level of unemployment, given how the low levels of unemployment (4,5,7,8) are in the top4 highest average weekly sales.</a:t>
            </a:r>
            <a:endParaRPr b="1">
              <a:solidFill>
                <a:schemeClr val="dk1"/>
              </a:solidFill>
              <a:latin typeface="Old Standard TT"/>
              <a:ea typeface="Old Standard TT"/>
              <a:cs typeface="Old Standard TT"/>
              <a:sym typeface="Old Standard TT"/>
            </a:endParaRPr>
          </a:p>
        </p:txBody>
      </p:sp>
      <p:pic>
        <p:nvPicPr>
          <p:cNvPr id="485" name="Google Shape;485;p28"/>
          <p:cNvPicPr preferRelativeResize="0"/>
          <p:nvPr/>
        </p:nvPicPr>
        <p:blipFill>
          <a:blip r:embed="rId3">
            <a:alphaModFix/>
          </a:blip>
          <a:stretch>
            <a:fillRect/>
          </a:stretch>
        </p:blipFill>
        <p:spPr>
          <a:xfrm>
            <a:off x="709588" y="1655928"/>
            <a:ext cx="7724821" cy="913225"/>
          </a:xfrm>
          <a:prstGeom prst="rect">
            <a:avLst/>
          </a:prstGeom>
          <a:noFill/>
          <a:ln>
            <a:noFill/>
          </a:ln>
        </p:spPr>
      </p:pic>
      <p:pic>
        <p:nvPicPr>
          <p:cNvPr id="486" name="Google Shape;486;p28"/>
          <p:cNvPicPr preferRelativeResize="0"/>
          <p:nvPr/>
        </p:nvPicPr>
        <p:blipFill>
          <a:blip r:embed="rId4">
            <a:alphaModFix/>
          </a:blip>
          <a:stretch>
            <a:fillRect/>
          </a:stretch>
        </p:blipFill>
        <p:spPr>
          <a:xfrm>
            <a:off x="3920125" y="2161678"/>
            <a:ext cx="2554351" cy="1941307"/>
          </a:xfrm>
          <a:prstGeom prst="rect">
            <a:avLst/>
          </a:prstGeom>
          <a:noFill/>
          <a:ln>
            <a:noFill/>
          </a:ln>
        </p:spPr>
      </p:pic>
      <p:grpSp>
        <p:nvGrpSpPr>
          <p:cNvPr id="487" name="Google Shape;487;p28"/>
          <p:cNvGrpSpPr/>
          <p:nvPr/>
        </p:nvGrpSpPr>
        <p:grpSpPr>
          <a:xfrm>
            <a:off x="0" y="-2"/>
            <a:ext cx="9144000" cy="444000"/>
            <a:chOff x="0" y="-2"/>
            <a:chExt cx="9144000" cy="444000"/>
          </a:xfrm>
        </p:grpSpPr>
        <p:sp>
          <p:nvSpPr>
            <p:cNvPr id="488" name="Google Shape;488;p28"/>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89" name="Google Shape;489;p28">
              <a:hlinkClick action="ppaction://hlinksldjump" r:id="rId5"/>
            </p:cNvPr>
            <p:cNvPicPr preferRelativeResize="0"/>
            <p:nvPr/>
          </p:nvPicPr>
          <p:blipFill>
            <a:blip r:embed="rId6">
              <a:alphaModFix/>
            </a:blip>
            <a:stretch>
              <a:fillRect/>
            </a:stretch>
          </p:blipFill>
          <p:spPr>
            <a:xfrm>
              <a:off x="68431" y="24125"/>
              <a:ext cx="392074" cy="392074"/>
            </a:xfrm>
            <a:prstGeom prst="rect">
              <a:avLst/>
            </a:prstGeom>
            <a:noFill/>
            <a:ln>
              <a:noFill/>
            </a:ln>
          </p:spPr>
        </p:pic>
        <p:grpSp>
          <p:nvGrpSpPr>
            <p:cNvPr id="490" name="Google Shape;490;p28"/>
            <p:cNvGrpSpPr/>
            <p:nvPr/>
          </p:nvGrpSpPr>
          <p:grpSpPr>
            <a:xfrm>
              <a:off x="4687985" y="24102"/>
              <a:ext cx="1396538" cy="392100"/>
              <a:chOff x="4383185" y="1555373"/>
              <a:chExt cx="1396538" cy="392100"/>
            </a:xfrm>
          </p:grpSpPr>
          <p:pic>
            <p:nvPicPr>
              <p:cNvPr id="491" name="Google Shape;491;p28"/>
              <p:cNvPicPr preferRelativeResize="0"/>
              <p:nvPr/>
            </p:nvPicPr>
            <p:blipFill rotWithShape="1">
              <a:blip r:embed="rId7">
                <a:alphaModFix/>
              </a:blip>
              <a:srcRect b="37467" l="16084" r="20939" t="31577"/>
              <a:stretch/>
            </p:blipFill>
            <p:spPr>
              <a:xfrm>
                <a:off x="4383185" y="1555373"/>
                <a:ext cx="1369800" cy="392100"/>
              </a:xfrm>
              <a:prstGeom prst="roundRect">
                <a:avLst>
                  <a:gd fmla="val 16667" name="adj"/>
                </a:avLst>
              </a:prstGeom>
              <a:noFill/>
              <a:ln>
                <a:noFill/>
              </a:ln>
            </p:spPr>
          </p:pic>
          <p:sp>
            <p:nvSpPr>
              <p:cNvPr id="492" name="Google Shape;492;p28"/>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493" name="Google Shape;493;p28"/>
              <p:cNvPicPr preferRelativeResize="0"/>
              <p:nvPr/>
            </p:nvPicPr>
            <p:blipFill>
              <a:blip r:embed="rId8">
                <a:alphaModFix/>
              </a:blip>
              <a:stretch>
                <a:fillRect/>
              </a:stretch>
            </p:blipFill>
            <p:spPr>
              <a:xfrm>
                <a:off x="4474418" y="1606524"/>
                <a:ext cx="288207" cy="319350"/>
              </a:xfrm>
              <a:prstGeom prst="rect">
                <a:avLst/>
              </a:prstGeom>
              <a:noFill/>
              <a:ln>
                <a:noFill/>
              </a:ln>
            </p:spPr>
          </p:pic>
        </p:grpSp>
        <p:grpSp>
          <p:nvGrpSpPr>
            <p:cNvPr id="494" name="Google Shape;494;p28"/>
            <p:cNvGrpSpPr/>
            <p:nvPr/>
          </p:nvGrpSpPr>
          <p:grpSpPr>
            <a:xfrm>
              <a:off x="2647516" y="26441"/>
              <a:ext cx="421800" cy="392100"/>
              <a:chOff x="3090174" y="207925"/>
              <a:chExt cx="421800" cy="392100"/>
            </a:xfrm>
          </p:grpSpPr>
          <p:pic>
            <p:nvPicPr>
              <p:cNvPr id="495" name="Google Shape;495;p28"/>
              <p:cNvPicPr preferRelativeResize="0"/>
              <p:nvPr/>
            </p:nvPicPr>
            <p:blipFill rotWithShape="1">
              <a:blip r:embed="rId9">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496" name="Google Shape;496;p28">
                <a:hlinkClick action="ppaction://hlinksldjump" r:id="rId10"/>
              </p:cNvPr>
              <p:cNvPicPr preferRelativeResize="0"/>
              <p:nvPr/>
            </p:nvPicPr>
            <p:blipFill>
              <a:blip r:embed="rId11">
                <a:alphaModFix/>
              </a:blip>
              <a:stretch>
                <a:fillRect/>
              </a:stretch>
            </p:blipFill>
            <p:spPr>
              <a:xfrm>
                <a:off x="3174182" y="232499"/>
                <a:ext cx="253800" cy="342950"/>
              </a:xfrm>
              <a:prstGeom prst="rect">
                <a:avLst/>
              </a:prstGeom>
              <a:noFill/>
              <a:ln>
                <a:noFill/>
              </a:ln>
            </p:spPr>
          </p:pic>
        </p:grpSp>
        <p:grpSp>
          <p:nvGrpSpPr>
            <p:cNvPr id="497" name="Google Shape;497;p28"/>
            <p:cNvGrpSpPr/>
            <p:nvPr/>
          </p:nvGrpSpPr>
          <p:grpSpPr>
            <a:xfrm>
              <a:off x="3173082" y="26441"/>
              <a:ext cx="421800" cy="392100"/>
              <a:chOff x="3601198" y="207925"/>
              <a:chExt cx="421800" cy="392100"/>
            </a:xfrm>
          </p:grpSpPr>
          <p:pic>
            <p:nvPicPr>
              <p:cNvPr id="498" name="Google Shape;498;p28"/>
              <p:cNvPicPr preferRelativeResize="0"/>
              <p:nvPr/>
            </p:nvPicPr>
            <p:blipFill rotWithShape="1">
              <a:blip r:embed="rId12">
                <a:alphaModFix/>
              </a:blip>
              <a:srcRect b="25897" l="54847" r="16677" t="25577"/>
              <a:stretch/>
            </p:blipFill>
            <p:spPr>
              <a:xfrm flipH="1">
                <a:off x="3601198" y="207925"/>
                <a:ext cx="421800" cy="392100"/>
              </a:xfrm>
              <a:prstGeom prst="roundRect">
                <a:avLst>
                  <a:gd fmla="val 16667" name="adj"/>
                </a:avLst>
              </a:prstGeom>
              <a:noFill/>
              <a:ln>
                <a:noFill/>
              </a:ln>
            </p:spPr>
          </p:pic>
          <p:pic>
            <p:nvPicPr>
              <p:cNvPr id="499" name="Google Shape;499;p28">
                <a:hlinkClick action="ppaction://hlinksldjump" r:id="rId13"/>
              </p:cNvPr>
              <p:cNvPicPr preferRelativeResize="0"/>
              <p:nvPr/>
            </p:nvPicPr>
            <p:blipFill>
              <a:blip r:embed="rId14">
                <a:alphaModFix/>
              </a:blip>
              <a:stretch>
                <a:fillRect/>
              </a:stretch>
            </p:blipFill>
            <p:spPr>
              <a:xfrm>
                <a:off x="3674975" y="253221"/>
                <a:ext cx="274250" cy="305875"/>
              </a:xfrm>
              <a:prstGeom prst="rect">
                <a:avLst/>
              </a:prstGeom>
              <a:noFill/>
              <a:ln>
                <a:noFill/>
              </a:ln>
            </p:spPr>
          </p:pic>
        </p:grpSp>
        <p:grpSp>
          <p:nvGrpSpPr>
            <p:cNvPr id="500" name="Google Shape;500;p28"/>
            <p:cNvGrpSpPr/>
            <p:nvPr/>
          </p:nvGrpSpPr>
          <p:grpSpPr>
            <a:xfrm>
              <a:off x="3676838" y="26441"/>
              <a:ext cx="421800" cy="392100"/>
              <a:chOff x="4112225" y="207925"/>
              <a:chExt cx="421800" cy="392100"/>
            </a:xfrm>
          </p:grpSpPr>
          <p:pic>
            <p:nvPicPr>
              <p:cNvPr id="501" name="Google Shape;501;p28"/>
              <p:cNvPicPr preferRelativeResize="0"/>
              <p:nvPr/>
            </p:nvPicPr>
            <p:blipFill rotWithShape="1">
              <a:blip r:embed="rId15">
                <a:alphaModFix/>
              </a:blip>
              <a:srcRect b="50935" l="31164" r="38255" t="20584"/>
              <a:stretch/>
            </p:blipFill>
            <p:spPr>
              <a:xfrm>
                <a:off x="4112225" y="207925"/>
                <a:ext cx="421800" cy="392100"/>
              </a:xfrm>
              <a:prstGeom prst="roundRect">
                <a:avLst>
                  <a:gd fmla="val 16667" name="adj"/>
                </a:avLst>
              </a:prstGeom>
              <a:noFill/>
              <a:ln>
                <a:noFill/>
              </a:ln>
            </p:spPr>
          </p:pic>
          <p:pic>
            <p:nvPicPr>
              <p:cNvPr id="502" name="Google Shape;502;p28">
                <a:hlinkClick action="ppaction://hlinksldjump" r:id="rId16"/>
              </p:cNvPr>
              <p:cNvPicPr preferRelativeResize="0"/>
              <p:nvPr/>
            </p:nvPicPr>
            <p:blipFill>
              <a:blip r:embed="rId17">
                <a:alphaModFix/>
              </a:blip>
              <a:stretch>
                <a:fillRect/>
              </a:stretch>
            </p:blipFill>
            <p:spPr>
              <a:xfrm>
                <a:off x="4140249" y="223325"/>
                <a:ext cx="367275" cy="367250"/>
              </a:xfrm>
              <a:prstGeom prst="rect">
                <a:avLst/>
              </a:prstGeom>
              <a:noFill/>
              <a:ln>
                <a:noFill/>
              </a:ln>
            </p:spPr>
          </p:pic>
        </p:grpSp>
        <p:grpSp>
          <p:nvGrpSpPr>
            <p:cNvPr id="503" name="Google Shape;503;p28"/>
            <p:cNvGrpSpPr/>
            <p:nvPr/>
          </p:nvGrpSpPr>
          <p:grpSpPr>
            <a:xfrm>
              <a:off x="4182167" y="27791"/>
              <a:ext cx="421800" cy="389400"/>
              <a:chOff x="4646638" y="209275"/>
              <a:chExt cx="421800" cy="389400"/>
            </a:xfrm>
          </p:grpSpPr>
          <p:pic>
            <p:nvPicPr>
              <p:cNvPr id="504" name="Google Shape;504;p28"/>
              <p:cNvPicPr preferRelativeResize="0"/>
              <p:nvPr/>
            </p:nvPicPr>
            <p:blipFill rotWithShape="1">
              <a:blip r:embed="rId18">
                <a:alphaModFix/>
              </a:blip>
              <a:srcRect b="29545" l="18473" r="50741" t="29269"/>
              <a:stretch/>
            </p:blipFill>
            <p:spPr>
              <a:xfrm>
                <a:off x="4646638" y="209275"/>
                <a:ext cx="421800" cy="389400"/>
              </a:xfrm>
              <a:prstGeom prst="roundRect">
                <a:avLst>
                  <a:gd fmla="val 16667" name="adj"/>
                </a:avLst>
              </a:prstGeom>
              <a:noFill/>
              <a:ln>
                <a:noFill/>
              </a:ln>
            </p:spPr>
          </p:pic>
          <p:pic>
            <p:nvPicPr>
              <p:cNvPr id="505" name="Google Shape;505;p28">
                <a:hlinkClick action="ppaction://hlinksldjump" r:id="rId19"/>
              </p:cNvPr>
              <p:cNvPicPr preferRelativeResize="0"/>
              <p:nvPr/>
            </p:nvPicPr>
            <p:blipFill>
              <a:blip r:embed="rId20">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9"/>
          <p:cNvSpPr txBox="1"/>
          <p:nvPr/>
        </p:nvSpPr>
        <p:spPr>
          <a:xfrm>
            <a:off x="2236650" y="463796"/>
            <a:ext cx="458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Old Standard TT"/>
                <a:ea typeface="Old Standard TT"/>
                <a:cs typeface="Old Standard TT"/>
                <a:sym typeface="Old Standard TT"/>
              </a:rPr>
              <a:t> Impact of Unemployment on weekly sales</a:t>
            </a:r>
            <a:endParaRPr b="1" u="sng">
              <a:latin typeface="Old Standard TT"/>
              <a:ea typeface="Old Standard TT"/>
              <a:cs typeface="Old Standard TT"/>
              <a:sym typeface="Old Standard TT"/>
            </a:endParaRPr>
          </a:p>
        </p:txBody>
      </p:sp>
      <p:sp>
        <p:nvSpPr>
          <p:cNvPr id="511" name="Google Shape;511;p29"/>
          <p:cNvSpPr txBox="1"/>
          <p:nvPr/>
        </p:nvSpPr>
        <p:spPr>
          <a:xfrm>
            <a:off x="259500" y="834946"/>
            <a:ext cx="8838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Q: How much is the difference on the weekly sales given the highest and lowest levels of unemployment?</a:t>
            </a:r>
            <a:endParaRPr b="1">
              <a:solidFill>
                <a:schemeClr val="dk1"/>
              </a:solidFill>
              <a:latin typeface="Old Standard TT"/>
              <a:ea typeface="Old Standard TT"/>
              <a:cs typeface="Old Standard TT"/>
              <a:sym typeface="Old Standard TT"/>
            </a:endParaRPr>
          </a:p>
        </p:txBody>
      </p:sp>
      <p:pic>
        <p:nvPicPr>
          <p:cNvPr id="512" name="Google Shape;512;p29"/>
          <p:cNvPicPr preferRelativeResize="0"/>
          <p:nvPr/>
        </p:nvPicPr>
        <p:blipFill>
          <a:blip r:embed="rId3">
            <a:alphaModFix/>
          </a:blip>
          <a:stretch>
            <a:fillRect/>
          </a:stretch>
        </p:blipFill>
        <p:spPr>
          <a:xfrm>
            <a:off x="302475" y="1206062"/>
            <a:ext cx="3600450" cy="3248025"/>
          </a:xfrm>
          <a:prstGeom prst="rect">
            <a:avLst/>
          </a:prstGeom>
          <a:noFill/>
          <a:ln>
            <a:noFill/>
          </a:ln>
        </p:spPr>
      </p:pic>
      <p:pic>
        <p:nvPicPr>
          <p:cNvPr id="513" name="Google Shape;513;p29"/>
          <p:cNvPicPr preferRelativeResize="0"/>
          <p:nvPr/>
        </p:nvPicPr>
        <p:blipFill>
          <a:blip r:embed="rId4">
            <a:alphaModFix/>
          </a:blip>
          <a:stretch>
            <a:fillRect/>
          </a:stretch>
        </p:blipFill>
        <p:spPr>
          <a:xfrm>
            <a:off x="3559600" y="2505775"/>
            <a:ext cx="2447925" cy="371475"/>
          </a:xfrm>
          <a:prstGeom prst="rect">
            <a:avLst/>
          </a:prstGeom>
          <a:noFill/>
          <a:ln>
            <a:noFill/>
          </a:ln>
        </p:spPr>
      </p:pic>
      <p:sp>
        <p:nvSpPr>
          <p:cNvPr id="514" name="Google Shape;514;p29"/>
          <p:cNvSpPr txBox="1"/>
          <p:nvPr/>
        </p:nvSpPr>
        <p:spPr>
          <a:xfrm>
            <a:off x="85975" y="4519027"/>
            <a:ext cx="9057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A: The difference on average weekly sales with 14% unemployment compared to 4% is 58%, which seems to indicate the level of unemployment is a strong factor affecting Walmart sales.</a:t>
            </a:r>
            <a:endParaRPr b="1">
              <a:solidFill>
                <a:schemeClr val="dk1"/>
              </a:solidFill>
              <a:latin typeface="Old Standard TT"/>
              <a:ea typeface="Old Standard TT"/>
              <a:cs typeface="Old Standard TT"/>
              <a:sym typeface="Old Standard TT"/>
            </a:endParaRPr>
          </a:p>
        </p:txBody>
      </p:sp>
      <p:grpSp>
        <p:nvGrpSpPr>
          <p:cNvPr id="515" name="Google Shape;515;p29"/>
          <p:cNvGrpSpPr/>
          <p:nvPr/>
        </p:nvGrpSpPr>
        <p:grpSpPr>
          <a:xfrm>
            <a:off x="0" y="-2"/>
            <a:ext cx="9144000" cy="444000"/>
            <a:chOff x="0" y="-2"/>
            <a:chExt cx="9144000" cy="444000"/>
          </a:xfrm>
        </p:grpSpPr>
        <p:sp>
          <p:nvSpPr>
            <p:cNvPr id="516" name="Google Shape;516;p29"/>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17" name="Google Shape;517;p29">
              <a:hlinkClick action="ppaction://hlinksldjump" r:id="rId5"/>
            </p:cNvPr>
            <p:cNvPicPr preferRelativeResize="0"/>
            <p:nvPr/>
          </p:nvPicPr>
          <p:blipFill>
            <a:blip r:embed="rId6">
              <a:alphaModFix/>
            </a:blip>
            <a:stretch>
              <a:fillRect/>
            </a:stretch>
          </p:blipFill>
          <p:spPr>
            <a:xfrm>
              <a:off x="68431" y="24125"/>
              <a:ext cx="392074" cy="392074"/>
            </a:xfrm>
            <a:prstGeom prst="rect">
              <a:avLst/>
            </a:prstGeom>
            <a:noFill/>
            <a:ln>
              <a:noFill/>
            </a:ln>
          </p:spPr>
        </p:pic>
        <p:grpSp>
          <p:nvGrpSpPr>
            <p:cNvPr id="518" name="Google Shape;518;p29"/>
            <p:cNvGrpSpPr/>
            <p:nvPr/>
          </p:nvGrpSpPr>
          <p:grpSpPr>
            <a:xfrm>
              <a:off x="4687985" y="24102"/>
              <a:ext cx="1396538" cy="392100"/>
              <a:chOff x="4383185" y="1555373"/>
              <a:chExt cx="1396538" cy="392100"/>
            </a:xfrm>
          </p:grpSpPr>
          <p:pic>
            <p:nvPicPr>
              <p:cNvPr id="519" name="Google Shape;519;p29"/>
              <p:cNvPicPr preferRelativeResize="0"/>
              <p:nvPr/>
            </p:nvPicPr>
            <p:blipFill rotWithShape="1">
              <a:blip r:embed="rId7">
                <a:alphaModFix/>
              </a:blip>
              <a:srcRect b="37467" l="16084" r="20939" t="31577"/>
              <a:stretch/>
            </p:blipFill>
            <p:spPr>
              <a:xfrm>
                <a:off x="4383185" y="1555373"/>
                <a:ext cx="1369800" cy="392100"/>
              </a:xfrm>
              <a:prstGeom prst="roundRect">
                <a:avLst>
                  <a:gd fmla="val 16667" name="adj"/>
                </a:avLst>
              </a:prstGeom>
              <a:noFill/>
              <a:ln>
                <a:noFill/>
              </a:ln>
            </p:spPr>
          </p:pic>
          <p:sp>
            <p:nvSpPr>
              <p:cNvPr id="520" name="Google Shape;520;p29"/>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521" name="Google Shape;521;p29"/>
              <p:cNvPicPr preferRelativeResize="0"/>
              <p:nvPr/>
            </p:nvPicPr>
            <p:blipFill>
              <a:blip r:embed="rId8">
                <a:alphaModFix/>
              </a:blip>
              <a:stretch>
                <a:fillRect/>
              </a:stretch>
            </p:blipFill>
            <p:spPr>
              <a:xfrm>
                <a:off x="4474418" y="1606524"/>
                <a:ext cx="288207" cy="319350"/>
              </a:xfrm>
              <a:prstGeom prst="rect">
                <a:avLst/>
              </a:prstGeom>
              <a:noFill/>
              <a:ln>
                <a:noFill/>
              </a:ln>
            </p:spPr>
          </p:pic>
        </p:grpSp>
        <p:grpSp>
          <p:nvGrpSpPr>
            <p:cNvPr id="522" name="Google Shape;522;p29"/>
            <p:cNvGrpSpPr/>
            <p:nvPr/>
          </p:nvGrpSpPr>
          <p:grpSpPr>
            <a:xfrm>
              <a:off x="2647516" y="26441"/>
              <a:ext cx="421800" cy="392100"/>
              <a:chOff x="3090174" y="207925"/>
              <a:chExt cx="421800" cy="392100"/>
            </a:xfrm>
          </p:grpSpPr>
          <p:pic>
            <p:nvPicPr>
              <p:cNvPr id="523" name="Google Shape;523;p29"/>
              <p:cNvPicPr preferRelativeResize="0"/>
              <p:nvPr/>
            </p:nvPicPr>
            <p:blipFill rotWithShape="1">
              <a:blip r:embed="rId9">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24" name="Google Shape;524;p29">
                <a:hlinkClick action="ppaction://hlinksldjump" r:id="rId10"/>
              </p:cNvPr>
              <p:cNvPicPr preferRelativeResize="0"/>
              <p:nvPr/>
            </p:nvPicPr>
            <p:blipFill>
              <a:blip r:embed="rId11">
                <a:alphaModFix/>
              </a:blip>
              <a:stretch>
                <a:fillRect/>
              </a:stretch>
            </p:blipFill>
            <p:spPr>
              <a:xfrm>
                <a:off x="3174182" y="232499"/>
                <a:ext cx="253800" cy="342950"/>
              </a:xfrm>
              <a:prstGeom prst="rect">
                <a:avLst/>
              </a:prstGeom>
              <a:noFill/>
              <a:ln>
                <a:noFill/>
              </a:ln>
            </p:spPr>
          </p:pic>
        </p:grpSp>
        <p:grpSp>
          <p:nvGrpSpPr>
            <p:cNvPr id="525" name="Google Shape;525;p29"/>
            <p:cNvGrpSpPr/>
            <p:nvPr/>
          </p:nvGrpSpPr>
          <p:grpSpPr>
            <a:xfrm>
              <a:off x="3173082" y="26441"/>
              <a:ext cx="421800" cy="392100"/>
              <a:chOff x="3601198" y="207925"/>
              <a:chExt cx="421800" cy="392100"/>
            </a:xfrm>
          </p:grpSpPr>
          <p:pic>
            <p:nvPicPr>
              <p:cNvPr id="526" name="Google Shape;526;p29"/>
              <p:cNvPicPr preferRelativeResize="0"/>
              <p:nvPr/>
            </p:nvPicPr>
            <p:blipFill rotWithShape="1">
              <a:blip r:embed="rId12">
                <a:alphaModFix/>
              </a:blip>
              <a:srcRect b="25897" l="54847" r="16677" t="25577"/>
              <a:stretch/>
            </p:blipFill>
            <p:spPr>
              <a:xfrm flipH="1">
                <a:off x="3601198" y="207925"/>
                <a:ext cx="421800" cy="392100"/>
              </a:xfrm>
              <a:prstGeom prst="roundRect">
                <a:avLst>
                  <a:gd fmla="val 16667" name="adj"/>
                </a:avLst>
              </a:prstGeom>
              <a:noFill/>
              <a:ln>
                <a:noFill/>
              </a:ln>
            </p:spPr>
          </p:pic>
          <p:pic>
            <p:nvPicPr>
              <p:cNvPr id="527" name="Google Shape;527;p29">
                <a:hlinkClick action="ppaction://hlinksldjump" r:id="rId13"/>
              </p:cNvPr>
              <p:cNvPicPr preferRelativeResize="0"/>
              <p:nvPr/>
            </p:nvPicPr>
            <p:blipFill>
              <a:blip r:embed="rId14">
                <a:alphaModFix/>
              </a:blip>
              <a:stretch>
                <a:fillRect/>
              </a:stretch>
            </p:blipFill>
            <p:spPr>
              <a:xfrm>
                <a:off x="3674975" y="253221"/>
                <a:ext cx="274250" cy="305875"/>
              </a:xfrm>
              <a:prstGeom prst="rect">
                <a:avLst/>
              </a:prstGeom>
              <a:noFill/>
              <a:ln>
                <a:noFill/>
              </a:ln>
            </p:spPr>
          </p:pic>
        </p:grpSp>
        <p:grpSp>
          <p:nvGrpSpPr>
            <p:cNvPr id="528" name="Google Shape;528;p29"/>
            <p:cNvGrpSpPr/>
            <p:nvPr/>
          </p:nvGrpSpPr>
          <p:grpSpPr>
            <a:xfrm>
              <a:off x="3676838" y="26441"/>
              <a:ext cx="421800" cy="392100"/>
              <a:chOff x="4112225" y="207925"/>
              <a:chExt cx="421800" cy="392100"/>
            </a:xfrm>
          </p:grpSpPr>
          <p:pic>
            <p:nvPicPr>
              <p:cNvPr id="529" name="Google Shape;529;p29"/>
              <p:cNvPicPr preferRelativeResize="0"/>
              <p:nvPr/>
            </p:nvPicPr>
            <p:blipFill rotWithShape="1">
              <a:blip r:embed="rId15">
                <a:alphaModFix/>
              </a:blip>
              <a:srcRect b="50935" l="31164" r="38255" t="20584"/>
              <a:stretch/>
            </p:blipFill>
            <p:spPr>
              <a:xfrm>
                <a:off x="4112225" y="207925"/>
                <a:ext cx="421800" cy="392100"/>
              </a:xfrm>
              <a:prstGeom prst="roundRect">
                <a:avLst>
                  <a:gd fmla="val 16667" name="adj"/>
                </a:avLst>
              </a:prstGeom>
              <a:noFill/>
              <a:ln>
                <a:noFill/>
              </a:ln>
            </p:spPr>
          </p:pic>
          <p:pic>
            <p:nvPicPr>
              <p:cNvPr id="530" name="Google Shape;530;p29">
                <a:hlinkClick action="ppaction://hlinksldjump" r:id="rId16"/>
              </p:cNvPr>
              <p:cNvPicPr preferRelativeResize="0"/>
              <p:nvPr/>
            </p:nvPicPr>
            <p:blipFill>
              <a:blip r:embed="rId17">
                <a:alphaModFix/>
              </a:blip>
              <a:stretch>
                <a:fillRect/>
              </a:stretch>
            </p:blipFill>
            <p:spPr>
              <a:xfrm>
                <a:off x="4140249" y="223325"/>
                <a:ext cx="367275" cy="367250"/>
              </a:xfrm>
              <a:prstGeom prst="rect">
                <a:avLst/>
              </a:prstGeom>
              <a:noFill/>
              <a:ln>
                <a:noFill/>
              </a:ln>
            </p:spPr>
          </p:pic>
        </p:grpSp>
        <p:grpSp>
          <p:nvGrpSpPr>
            <p:cNvPr id="531" name="Google Shape;531;p29"/>
            <p:cNvGrpSpPr/>
            <p:nvPr/>
          </p:nvGrpSpPr>
          <p:grpSpPr>
            <a:xfrm>
              <a:off x="4182167" y="27791"/>
              <a:ext cx="421800" cy="389400"/>
              <a:chOff x="4646638" y="209275"/>
              <a:chExt cx="421800" cy="389400"/>
            </a:xfrm>
          </p:grpSpPr>
          <p:pic>
            <p:nvPicPr>
              <p:cNvPr id="532" name="Google Shape;532;p29"/>
              <p:cNvPicPr preferRelativeResize="0"/>
              <p:nvPr/>
            </p:nvPicPr>
            <p:blipFill rotWithShape="1">
              <a:blip r:embed="rId18">
                <a:alphaModFix/>
              </a:blip>
              <a:srcRect b="29545" l="18473" r="50741" t="29269"/>
              <a:stretch/>
            </p:blipFill>
            <p:spPr>
              <a:xfrm>
                <a:off x="4646638" y="209275"/>
                <a:ext cx="421800" cy="389400"/>
              </a:xfrm>
              <a:prstGeom prst="roundRect">
                <a:avLst>
                  <a:gd fmla="val 16667" name="adj"/>
                </a:avLst>
              </a:prstGeom>
              <a:noFill/>
              <a:ln>
                <a:noFill/>
              </a:ln>
            </p:spPr>
          </p:pic>
          <p:pic>
            <p:nvPicPr>
              <p:cNvPr id="533" name="Google Shape;533;p29">
                <a:hlinkClick action="ppaction://hlinksldjump" r:id="rId19"/>
              </p:cNvPr>
              <p:cNvPicPr preferRelativeResize="0"/>
              <p:nvPr/>
            </p:nvPicPr>
            <p:blipFill>
              <a:blip r:embed="rId20">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0"/>
          <p:cNvSpPr txBox="1"/>
          <p:nvPr/>
        </p:nvSpPr>
        <p:spPr>
          <a:xfrm>
            <a:off x="2279550" y="429894"/>
            <a:ext cx="458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Old Standard TT"/>
                <a:ea typeface="Old Standard TT"/>
                <a:cs typeface="Old Standard TT"/>
                <a:sym typeface="Old Standard TT"/>
              </a:rPr>
              <a:t> Impact of CPI on weekly sales</a:t>
            </a:r>
            <a:endParaRPr b="1" u="sng">
              <a:latin typeface="Old Standard TT"/>
              <a:ea typeface="Old Standard TT"/>
              <a:cs typeface="Old Standard TT"/>
              <a:sym typeface="Old Standard TT"/>
            </a:endParaRPr>
          </a:p>
        </p:txBody>
      </p:sp>
      <p:pic>
        <p:nvPicPr>
          <p:cNvPr id="539" name="Google Shape;539;p30"/>
          <p:cNvPicPr preferRelativeResize="0"/>
          <p:nvPr/>
        </p:nvPicPr>
        <p:blipFill>
          <a:blip r:embed="rId3">
            <a:alphaModFix/>
          </a:blip>
          <a:stretch>
            <a:fillRect/>
          </a:stretch>
        </p:blipFill>
        <p:spPr>
          <a:xfrm>
            <a:off x="381625" y="825502"/>
            <a:ext cx="3848100" cy="438150"/>
          </a:xfrm>
          <a:prstGeom prst="rect">
            <a:avLst/>
          </a:prstGeom>
          <a:noFill/>
          <a:ln>
            <a:noFill/>
          </a:ln>
        </p:spPr>
      </p:pic>
      <p:pic>
        <p:nvPicPr>
          <p:cNvPr id="540" name="Google Shape;540;p30"/>
          <p:cNvPicPr preferRelativeResize="0"/>
          <p:nvPr/>
        </p:nvPicPr>
        <p:blipFill>
          <a:blip r:embed="rId4">
            <a:alphaModFix/>
          </a:blip>
          <a:stretch>
            <a:fillRect/>
          </a:stretch>
        </p:blipFill>
        <p:spPr>
          <a:xfrm>
            <a:off x="4744275" y="837376"/>
            <a:ext cx="3248025" cy="400050"/>
          </a:xfrm>
          <a:prstGeom prst="rect">
            <a:avLst/>
          </a:prstGeom>
          <a:noFill/>
          <a:ln>
            <a:noFill/>
          </a:ln>
        </p:spPr>
      </p:pic>
      <p:sp>
        <p:nvSpPr>
          <p:cNvPr id="541" name="Google Shape;541;p30"/>
          <p:cNvSpPr txBox="1"/>
          <p:nvPr/>
        </p:nvSpPr>
        <p:spPr>
          <a:xfrm>
            <a:off x="218219" y="1334165"/>
            <a:ext cx="82956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Q: How does weekly sales behave when CPI is above or below average?</a:t>
            </a:r>
            <a:endParaRPr b="1">
              <a:solidFill>
                <a:schemeClr val="dk1"/>
              </a:solidFill>
              <a:latin typeface="Old Standard TT"/>
              <a:ea typeface="Old Standard TT"/>
              <a:cs typeface="Old Standard TT"/>
              <a:sym typeface="Old Standard TT"/>
            </a:endParaRPr>
          </a:p>
        </p:txBody>
      </p:sp>
      <p:pic>
        <p:nvPicPr>
          <p:cNvPr id="542" name="Google Shape;542;p30"/>
          <p:cNvPicPr preferRelativeResize="0"/>
          <p:nvPr/>
        </p:nvPicPr>
        <p:blipFill>
          <a:blip r:embed="rId5">
            <a:alphaModFix/>
          </a:blip>
          <a:stretch>
            <a:fillRect/>
          </a:stretch>
        </p:blipFill>
        <p:spPr>
          <a:xfrm>
            <a:off x="126551" y="1739565"/>
            <a:ext cx="3000000" cy="3320467"/>
          </a:xfrm>
          <a:prstGeom prst="rect">
            <a:avLst/>
          </a:prstGeom>
          <a:noFill/>
          <a:ln>
            <a:noFill/>
          </a:ln>
        </p:spPr>
      </p:pic>
      <p:pic>
        <p:nvPicPr>
          <p:cNvPr id="543" name="Google Shape;543;p30"/>
          <p:cNvPicPr preferRelativeResize="0"/>
          <p:nvPr/>
        </p:nvPicPr>
        <p:blipFill>
          <a:blip r:embed="rId6">
            <a:alphaModFix/>
          </a:blip>
          <a:stretch>
            <a:fillRect/>
          </a:stretch>
        </p:blipFill>
        <p:spPr>
          <a:xfrm>
            <a:off x="2703351" y="2018165"/>
            <a:ext cx="2600325" cy="419100"/>
          </a:xfrm>
          <a:prstGeom prst="rect">
            <a:avLst/>
          </a:prstGeom>
          <a:noFill/>
          <a:ln>
            <a:noFill/>
          </a:ln>
        </p:spPr>
      </p:pic>
      <p:sp>
        <p:nvSpPr>
          <p:cNvPr id="544" name="Google Shape;544;p30"/>
          <p:cNvSpPr txBox="1"/>
          <p:nvPr/>
        </p:nvSpPr>
        <p:spPr>
          <a:xfrm>
            <a:off x="3491994" y="2776665"/>
            <a:ext cx="5250900" cy="21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A: On </a:t>
            </a:r>
            <a:r>
              <a:rPr b="1" lang="en">
                <a:solidFill>
                  <a:schemeClr val="dk1"/>
                </a:solidFill>
                <a:latin typeface="Old Standard TT"/>
                <a:ea typeface="Old Standard TT"/>
                <a:cs typeface="Old Standard TT"/>
                <a:sym typeface="Old Standard TT"/>
              </a:rPr>
              <a:t>average</a:t>
            </a:r>
            <a:r>
              <a:rPr b="1" lang="en">
                <a:solidFill>
                  <a:schemeClr val="dk1"/>
                </a:solidFill>
                <a:latin typeface="Old Standard TT"/>
                <a:ea typeface="Old Standard TT"/>
                <a:cs typeface="Old Standard TT"/>
                <a:sym typeface="Old Standard TT"/>
              </a:rPr>
              <a:t>, weekly sales are higher approximately 7% when CPI is below average, compared to when it’s above average. </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br>
              <a:rPr b="1" lang="en">
                <a:solidFill>
                  <a:schemeClr val="dk1"/>
                </a:solidFill>
                <a:latin typeface="Old Standard TT"/>
                <a:ea typeface="Old Standard TT"/>
                <a:cs typeface="Old Standard TT"/>
                <a:sym typeface="Old Standard TT"/>
              </a:rPr>
            </a:br>
            <a:r>
              <a:rPr b="1" lang="en">
                <a:solidFill>
                  <a:schemeClr val="dk1"/>
                </a:solidFill>
                <a:latin typeface="Old Standard TT"/>
                <a:ea typeface="Old Standard TT"/>
                <a:cs typeface="Old Standard TT"/>
                <a:sym typeface="Old Standard TT"/>
              </a:rPr>
              <a:t>   This suggests a mild negative correlation between average weekly sales and CPI.</a:t>
            </a:r>
            <a:endParaRPr b="1">
              <a:solidFill>
                <a:schemeClr val="dk1"/>
              </a:solidFill>
              <a:latin typeface="Old Standard TT"/>
              <a:ea typeface="Old Standard TT"/>
              <a:cs typeface="Old Standard TT"/>
              <a:sym typeface="Old Standard TT"/>
            </a:endParaRPr>
          </a:p>
        </p:txBody>
      </p:sp>
      <p:grpSp>
        <p:nvGrpSpPr>
          <p:cNvPr id="545" name="Google Shape;545;p30"/>
          <p:cNvGrpSpPr/>
          <p:nvPr/>
        </p:nvGrpSpPr>
        <p:grpSpPr>
          <a:xfrm>
            <a:off x="0" y="-2"/>
            <a:ext cx="9144000" cy="444000"/>
            <a:chOff x="0" y="-2"/>
            <a:chExt cx="9144000" cy="444000"/>
          </a:xfrm>
        </p:grpSpPr>
        <p:sp>
          <p:nvSpPr>
            <p:cNvPr id="546" name="Google Shape;546;p30"/>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47" name="Google Shape;547;p30">
              <a:hlinkClick action="ppaction://hlinksldjump" r:id="rId7"/>
            </p:cNvPr>
            <p:cNvPicPr preferRelativeResize="0"/>
            <p:nvPr/>
          </p:nvPicPr>
          <p:blipFill>
            <a:blip r:embed="rId8">
              <a:alphaModFix/>
            </a:blip>
            <a:stretch>
              <a:fillRect/>
            </a:stretch>
          </p:blipFill>
          <p:spPr>
            <a:xfrm>
              <a:off x="68431" y="24125"/>
              <a:ext cx="392074" cy="392074"/>
            </a:xfrm>
            <a:prstGeom prst="rect">
              <a:avLst/>
            </a:prstGeom>
            <a:noFill/>
            <a:ln>
              <a:noFill/>
            </a:ln>
          </p:spPr>
        </p:pic>
        <p:grpSp>
          <p:nvGrpSpPr>
            <p:cNvPr id="548" name="Google Shape;548;p30"/>
            <p:cNvGrpSpPr/>
            <p:nvPr/>
          </p:nvGrpSpPr>
          <p:grpSpPr>
            <a:xfrm>
              <a:off x="4687985" y="24102"/>
              <a:ext cx="1396538" cy="392100"/>
              <a:chOff x="4383185" y="1555373"/>
              <a:chExt cx="1396538" cy="392100"/>
            </a:xfrm>
          </p:grpSpPr>
          <p:pic>
            <p:nvPicPr>
              <p:cNvPr id="549" name="Google Shape;549;p30"/>
              <p:cNvPicPr preferRelativeResize="0"/>
              <p:nvPr/>
            </p:nvPicPr>
            <p:blipFill rotWithShape="1">
              <a:blip r:embed="rId9">
                <a:alphaModFix/>
              </a:blip>
              <a:srcRect b="37467" l="16084" r="20939" t="31577"/>
              <a:stretch/>
            </p:blipFill>
            <p:spPr>
              <a:xfrm>
                <a:off x="4383185" y="1555373"/>
                <a:ext cx="1369800" cy="392100"/>
              </a:xfrm>
              <a:prstGeom prst="roundRect">
                <a:avLst>
                  <a:gd fmla="val 16667" name="adj"/>
                </a:avLst>
              </a:prstGeom>
              <a:noFill/>
              <a:ln>
                <a:noFill/>
              </a:ln>
            </p:spPr>
          </p:pic>
          <p:sp>
            <p:nvSpPr>
              <p:cNvPr id="550" name="Google Shape;550;p30"/>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551" name="Google Shape;551;p30"/>
              <p:cNvPicPr preferRelativeResize="0"/>
              <p:nvPr/>
            </p:nvPicPr>
            <p:blipFill>
              <a:blip r:embed="rId10">
                <a:alphaModFix/>
              </a:blip>
              <a:stretch>
                <a:fillRect/>
              </a:stretch>
            </p:blipFill>
            <p:spPr>
              <a:xfrm>
                <a:off x="4474418" y="1606524"/>
                <a:ext cx="288207" cy="319350"/>
              </a:xfrm>
              <a:prstGeom prst="rect">
                <a:avLst/>
              </a:prstGeom>
              <a:noFill/>
              <a:ln>
                <a:noFill/>
              </a:ln>
            </p:spPr>
          </p:pic>
        </p:grpSp>
        <p:grpSp>
          <p:nvGrpSpPr>
            <p:cNvPr id="552" name="Google Shape;552;p30"/>
            <p:cNvGrpSpPr/>
            <p:nvPr/>
          </p:nvGrpSpPr>
          <p:grpSpPr>
            <a:xfrm>
              <a:off x="2647516" y="26441"/>
              <a:ext cx="421800" cy="392100"/>
              <a:chOff x="3090174" y="207925"/>
              <a:chExt cx="421800" cy="392100"/>
            </a:xfrm>
          </p:grpSpPr>
          <p:pic>
            <p:nvPicPr>
              <p:cNvPr id="553" name="Google Shape;553;p30"/>
              <p:cNvPicPr preferRelativeResize="0"/>
              <p:nvPr/>
            </p:nvPicPr>
            <p:blipFill rotWithShape="1">
              <a:blip r:embed="rId11">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54" name="Google Shape;554;p30">
                <a:hlinkClick action="ppaction://hlinksldjump" r:id="rId12"/>
              </p:cNvPr>
              <p:cNvPicPr preferRelativeResize="0"/>
              <p:nvPr/>
            </p:nvPicPr>
            <p:blipFill>
              <a:blip r:embed="rId13">
                <a:alphaModFix/>
              </a:blip>
              <a:stretch>
                <a:fillRect/>
              </a:stretch>
            </p:blipFill>
            <p:spPr>
              <a:xfrm>
                <a:off x="3174182" y="232499"/>
                <a:ext cx="253800" cy="342950"/>
              </a:xfrm>
              <a:prstGeom prst="rect">
                <a:avLst/>
              </a:prstGeom>
              <a:noFill/>
              <a:ln>
                <a:noFill/>
              </a:ln>
            </p:spPr>
          </p:pic>
        </p:grpSp>
        <p:grpSp>
          <p:nvGrpSpPr>
            <p:cNvPr id="555" name="Google Shape;555;p30"/>
            <p:cNvGrpSpPr/>
            <p:nvPr/>
          </p:nvGrpSpPr>
          <p:grpSpPr>
            <a:xfrm>
              <a:off x="3173082" y="26441"/>
              <a:ext cx="421800" cy="392100"/>
              <a:chOff x="3601198" y="207925"/>
              <a:chExt cx="421800" cy="392100"/>
            </a:xfrm>
          </p:grpSpPr>
          <p:pic>
            <p:nvPicPr>
              <p:cNvPr id="556" name="Google Shape;556;p30"/>
              <p:cNvPicPr preferRelativeResize="0"/>
              <p:nvPr/>
            </p:nvPicPr>
            <p:blipFill rotWithShape="1">
              <a:blip r:embed="rId14">
                <a:alphaModFix/>
              </a:blip>
              <a:srcRect b="25897" l="54847" r="16677" t="25577"/>
              <a:stretch/>
            </p:blipFill>
            <p:spPr>
              <a:xfrm flipH="1">
                <a:off x="3601198" y="207925"/>
                <a:ext cx="421800" cy="392100"/>
              </a:xfrm>
              <a:prstGeom prst="roundRect">
                <a:avLst>
                  <a:gd fmla="val 16667" name="adj"/>
                </a:avLst>
              </a:prstGeom>
              <a:noFill/>
              <a:ln>
                <a:noFill/>
              </a:ln>
            </p:spPr>
          </p:pic>
          <p:pic>
            <p:nvPicPr>
              <p:cNvPr id="557" name="Google Shape;557;p30">
                <a:hlinkClick action="ppaction://hlinksldjump" r:id="rId15"/>
              </p:cNvPr>
              <p:cNvPicPr preferRelativeResize="0"/>
              <p:nvPr/>
            </p:nvPicPr>
            <p:blipFill>
              <a:blip r:embed="rId16">
                <a:alphaModFix/>
              </a:blip>
              <a:stretch>
                <a:fillRect/>
              </a:stretch>
            </p:blipFill>
            <p:spPr>
              <a:xfrm>
                <a:off x="3674975" y="253221"/>
                <a:ext cx="274250" cy="305875"/>
              </a:xfrm>
              <a:prstGeom prst="rect">
                <a:avLst/>
              </a:prstGeom>
              <a:noFill/>
              <a:ln>
                <a:noFill/>
              </a:ln>
            </p:spPr>
          </p:pic>
        </p:grpSp>
        <p:grpSp>
          <p:nvGrpSpPr>
            <p:cNvPr id="558" name="Google Shape;558;p30"/>
            <p:cNvGrpSpPr/>
            <p:nvPr/>
          </p:nvGrpSpPr>
          <p:grpSpPr>
            <a:xfrm>
              <a:off x="3676838" y="26441"/>
              <a:ext cx="421800" cy="392100"/>
              <a:chOff x="4112225" y="207925"/>
              <a:chExt cx="421800" cy="392100"/>
            </a:xfrm>
          </p:grpSpPr>
          <p:pic>
            <p:nvPicPr>
              <p:cNvPr id="559" name="Google Shape;559;p30"/>
              <p:cNvPicPr preferRelativeResize="0"/>
              <p:nvPr/>
            </p:nvPicPr>
            <p:blipFill rotWithShape="1">
              <a:blip r:embed="rId17">
                <a:alphaModFix/>
              </a:blip>
              <a:srcRect b="50935" l="31164" r="38255" t="20584"/>
              <a:stretch/>
            </p:blipFill>
            <p:spPr>
              <a:xfrm>
                <a:off x="4112225" y="207925"/>
                <a:ext cx="421800" cy="392100"/>
              </a:xfrm>
              <a:prstGeom prst="roundRect">
                <a:avLst>
                  <a:gd fmla="val 16667" name="adj"/>
                </a:avLst>
              </a:prstGeom>
              <a:noFill/>
              <a:ln>
                <a:noFill/>
              </a:ln>
            </p:spPr>
          </p:pic>
          <p:pic>
            <p:nvPicPr>
              <p:cNvPr id="560" name="Google Shape;560;p30">
                <a:hlinkClick action="ppaction://hlinksldjump" r:id="rId18"/>
              </p:cNvPr>
              <p:cNvPicPr preferRelativeResize="0"/>
              <p:nvPr/>
            </p:nvPicPr>
            <p:blipFill>
              <a:blip r:embed="rId19">
                <a:alphaModFix/>
              </a:blip>
              <a:stretch>
                <a:fillRect/>
              </a:stretch>
            </p:blipFill>
            <p:spPr>
              <a:xfrm>
                <a:off x="4140249" y="223325"/>
                <a:ext cx="367275" cy="367250"/>
              </a:xfrm>
              <a:prstGeom prst="rect">
                <a:avLst/>
              </a:prstGeom>
              <a:noFill/>
              <a:ln>
                <a:noFill/>
              </a:ln>
            </p:spPr>
          </p:pic>
        </p:grpSp>
        <p:grpSp>
          <p:nvGrpSpPr>
            <p:cNvPr id="561" name="Google Shape;561;p30"/>
            <p:cNvGrpSpPr/>
            <p:nvPr/>
          </p:nvGrpSpPr>
          <p:grpSpPr>
            <a:xfrm>
              <a:off x="4182167" y="27791"/>
              <a:ext cx="421800" cy="389400"/>
              <a:chOff x="4646638" y="209275"/>
              <a:chExt cx="421800" cy="389400"/>
            </a:xfrm>
          </p:grpSpPr>
          <p:pic>
            <p:nvPicPr>
              <p:cNvPr id="562" name="Google Shape;562;p30"/>
              <p:cNvPicPr preferRelativeResize="0"/>
              <p:nvPr/>
            </p:nvPicPr>
            <p:blipFill rotWithShape="1">
              <a:blip r:embed="rId20">
                <a:alphaModFix/>
              </a:blip>
              <a:srcRect b="29545" l="18473" r="50741" t="29269"/>
              <a:stretch/>
            </p:blipFill>
            <p:spPr>
              <a:xfrm>
                <a:off x="4646638" y="209275"/>
                <a:ext cx="421800" cy="389400"/>
              </a:xfrm>
              <a:prstGeom prst="roundRect">
                <a:avLst>
                  <a:gd fmla="val 16667" name="adj"/>
                </a:avLst>
              </a:prstGeom>
              <a:noFill/>
              <a:ln>
                <a:noFill/>
              </a:ln>
            </p:spPr>
          </p:pic>
          <p:pic>
            <p:nvPicPr>
              <p:cNvPr id="563" name="Google Shape;563;p30">
                <a:hlinkClick action="ppaction://hlinksldjump" r:id="rId21"/>
              </p:cNvPr>
              <p:cNvPicPr preferRelativeResize="0"/>
              <p:nvPr/>
            </p:nvPicPr>
            <p:blipFill>
              <a:blip r:embed="rId22">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1"/>
          <p:cNvSpPr txBox="1"/>
          <p:nvPr/>
        </p:nvSpPr>
        <p:spPr>
          <a:xfrm>
            <a:off x="2279550" y="492914"/>
            <a:ext cx="458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Old Standard TT"/>
                <a:ea typeface="Old Standard TT"/>
                <a:cs typeface="Old Standard TT"/>
                <a:sym typeface="Old Standard TT"/>
              </a:rPr>
              <a:t> Impact of Temperature on weekly sales</a:t>
            </a:r>
            <a:endParaRPr b="1" u="sng">
              <a:latin typeface="Old Standard TT"/>
              <a:ea typeface="Old Standard TT"/>
              <a:cs typeface="Old Standard TT"/>
              <a:sym typeface="Old Standard TT"/>
            </a:endParaRPr>
          </a:p>
        </p:txBody>
      </p:sp>
      <p:pic>
        <p:nvPicPr>
          <p:cNvPr id="569" name="Google Shape;569;p31"/>
          <p:cNvPicPr preferRelativeResize="0"/>
          <p:nvPr/>
        </p:nvPicPr>
        <p:blipFill>
          <a:blip r:embed="rId3">
            <a:alphaModFix/>
          </a:blip>
          <a:stretch>
            <a:fillRect/>
          </a:stretch>
        </p:blipFill>
        <p:spPr>
          <a:xfrm>
            <a:off x="209700" y="1301799"/>
            <a:ext cx="4743450" cy="3181350"/>
          </a:xfrm>
          <a:prstGeom prst="rect">
            <a:avLst/>
          </a:prstGeom>
          <a:noFill/>
          <a:ln>
            <a:noFill/>
          </a:ln>
        </p:spPr>
      </p:pic>
      <p:pic>
        <p:nvPicPr>
          <p:cNvPr id="570" name="Google Shape;570;p31"/>
          <p:cNvPicPr preferRelativeResize="0"/>
          <p:nvPr/>
        </p:nvPicPr>
        <p:blipFill>
          <a:blip r:embed="rId4">
            <a:alphaModFix/>
          </a:blip>
          <a:stretch>
            <a:fillRect/>
          </a:stretch>
        </p:blipFill>
        <p:spPr>
          <a:xfrm>
            <a:off x="5477850" y="1641311"/>
            <a:ext cx="2981325" cy="847725"/>
          </a:xfrm>
          <a:prstGeom prst="rect">
            <a:avLst/>
          </a:prstGeom>
          <a:noFill/>
          <a:ln>
            <a:noFill/>
          </a:ln>
        </p:spPr>
      </p:pic>
      <p:sp>
        <p:nvSpPr>
          <p:cNvPr id="571" name="Google Shape;571;p31"/>
          <p:cNvSpPr txBox="1"/>
          <p:nvPr/>
        </p:nvSpPr>
        <p:spPr>
          <a:xfrm>
            <a:off x="293322" y="856759"/>
            <a:ext cx="82956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Q: </a:t>
            </a:r>
            <a:r>
              <a:rPr b="1" lang="en">
                <a:solidFill>
                  <a:schemeClr val="dk1"/>
                </a:solidFill>
                <a:latin typeface="Old Standard TT"/>
                <a:ea typeface="Old Standard TT"/>
                <a:cs typeface="Old Standard TT"/>
                <a:sym typeface="Old Standard TT"/>
              </a:rPr>
              <a:t>How does weekly sales behave with temperature changes?</a:t>
            </a:r>
            <a:endParaRPr b="1">
              <a:solidFill>
                <a:schemeClr val="dk1"/>
              </a:solidFill>
              <a:latin typeface="Old Standard TT"/>
              <a:ea typeface="Old Standard TT"/>
              <a:cs typeface="Old Standard TT"/>
              <a:sym typeface="Old Standard TT"/>
            </a:endParaRPr>
          </a:p>
        </p:txBody>
      </p:sp>
      <p:sp>
        <p:nvSpPr>
          <p:cNvPr id="572" name="Google Shape;572;p31"/>
          <p:cNvSpPr txBox="1"/>
          <p:nvPr/>
        </p:nvSpPr>
        <p:spPr>
          <a:xfrm>
            <a:off x="138050" y="4483149"/>
            <a:ext cx="8295600" cy="6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A: Weekly sales seem to not change much with temperature, except when it’s very hot. When it’s very hot, sales were approx. 15% lower than average.</a:t>
            </a:r>
            <a:endParaRPr b="1">
              <a:solidFill>
                <a:schemeClr val="dk1"/>
              </a:solidFill>
              <a:latin typeface="Old Standard TT"/>
              <a:ea typeface="Old Standard TT"/>
              <a:cs typeface="Old Standard TT"/>
              <a:sym typeface="Old Standard TT"/>
            </a:endParaRPr>
          </a:p>
        </p:txBody>
      </p:sp>
      <p:pic>
        <p:nvPicPr>
          <p:cNvPr id="573" name="Google Shape;573;p31"/>
          <p:cNvPicPr preferRelativeResize="0"/>
          <p:nvPr/>
        </p:nvPicPr>
        <p:blipFill>
          <a:blip r:embed="rId5">
            <a:alphaModFix/>
          </a:blip>
          <a:stretch>
            <a:fillRect/>
          </a:stretch>
        </p:blipFill>
        <p:spPr>
          <a:xfrm>
            <a:off x="5595200" y="3346274"/>
            <a:ext cx="2838450" cy="381000"/>
          </a:xfrm>
          <a:prstGeom prst="rect">
            <a:avLst/>
          </a:prstGeom>
          <a:noFill/>
          <a:ln>
            <a:noFill/>
          </a:ln>
        </p:spPr>
      </p:pic>
      <p:pic>
        <p:nvPicPr>
          <p:cNvPr id="574" name="Google Shape;574;p31"/>
          <p:cNvPicPr preferRelativeResize="0"/>
          <p:nvPr/>
        </p:nvPicPr>
        <p:blipFill>
          <a:blip r:embed="rId6">
            <a:alphaModFix/>
          </a:blip>
          <a:stretch>
            <a:fillRect/>
          </a:stretch>
        </p:blipFill>
        <p:spPr>
          <a:xfrm>
            <a:off x="5804750" y="4026224"/>
            <a:ext cx="2419350" cy="361950"/>
          </a:xfrm>
          <a:prstGeom prst="rect">
            <a:avLst/>
          </a:prstGeom>
          <a:noFill/>
          <a:ln>
            <a:noFill/>
          </a:ln>
        </p:spPr>
      </p:pic>
      <p:grpSp>
        <p:nvGrpSpPr>
          <p:cNvPr id="575" name="Google Shape;575;p31"/>
          <p:cNvGrpSpPr/>
          <p:nvPr/>
        </p:nvGrpSpPr>
        <p:grpSpPr>
          <a:xfrm>
            <a:off x="0" y="-2"/>
            <a:ext cx="9144000" cy="444000"/>
            <a:chOff x="0" y="-2"/>
            <a:chExt cx="9144000" cy="444000"/>
          </a:xfrm>
        </p:grpSpPr>
        <p:sp>
          <p:nvSpPr>
            <p:cNvPr id="576" name="Google Shape;576;p31"/>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77" name="Google Shape;577;p31">
              <a:hlinkClick action="ppaction://hlinksldjump" r:id="rId7"/>
            </p:cNvPr>
            <p:cNvPicPr preferRelativeResize="0"/>
            <p:nvPr/>
          </p:nvPicPr>
          <p:blipFill>
            <a:blip r:embed="rId8">
              <a:alphaModFix/>
            </a:blip>
            <a:stretch>
              <a:fillRect/>
            </a:stretch>
          </p:blipFill>
          <p:spPr>
            <a:xfrm>
              <a:off x="68431" y="24125"/>
              <a:ext cx="392074" cy="392074"/>
            </a:xfrm>
            <a:prstGeom prst="rect">
              <a:avLst/>
            </a:prstGeom>
            <a:noFill/>
            <a:ln>
              <a:noFill/>
            </a:ln>
          </p:spPr>
        </p:pic>
        <p:grpSp>
          <p:nvGrpSpPr>
            <p:cNvPr id="578" name="Google Shape;578;p31"/>
            <p:cNvGrpSpPr/>
            <p:nvPr/>
          </p:nvGrpSpPr>
          <p:grpSpPr>
            <a:xfrm>
              <a:off x="4687985" y="24102"/>
              <a:ext cx="1396538" cy="392100"/>
              <a:chOff x="4383185" y="1555373"/>
              <a:chExt cx="1396538" cy="392100"/>
            </a:xfrm>
          </p:grpSpPr>
          <p:pic>
            <p:nvPicPr>
              <p:cNvPr id="579" name="Google Shape;579;p31"/>
              <p:cNvPicPr preferRelativeResize="0"/>
              <p:nvPr/>
            </p:nvPicPr>
            <p:blipFill rotWithShape="1">
              <a:blip r:embed="rId9">
                <a:alphaModFix/>
              </a:blip>
              <a:srcRect b="37467" l="16084" r="20939" t="31577"/>
              <a:stretch/>
            </p:blipFill>
            <p:spPr>
              <a:xfrm>
                <a:off x="4383185" y="1555373"/>
                <a:ext cx="1369800" cy="392100"/>
              </a:xfrm>
              <a:prstGeom prst="roundRect">
                <a:avLst>
                  <a:gd fmla="val 16667" name="adj"/>
                </a:avLst>
              </a:prstGeom>
              <a:noFill/>
              <a:ln>
                <a:noFill/>
              </a:ln>
            </p:spPr>
          </p:pic>
          <p:sp>
            <p:nvSpPr>
              <p:cNvPr id="580" name="Google Shape;580;p31"/>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581" name="Google Shape;581;p31"/>
              <p:cNvPicPr preferRelativeResize="0"/>
              <p:nvPr/>
            </p:nvPicPr>
            <p:blipFill>
              <a:blip r:embed="rId10">
                <a:alphaModFix/>
              </a:blip>
              <a:stretch>
                <a:fillRect/>
              </a:stretch>
            </p:blipFill>
            <p:spPr>
              <a:xfrm>
                <a:off x="4474418" y="1606524"/>
                <a:ext cx="288207" cy="319350"/>
              </a:xfrm>
              <a:prstGeom prst="rect">
                <a:avLst/>
              </a:prstGeom>
              <a:noFill/>
              <a:ln>
                <a:noFill/>
              </a:ln>
            </p:spPr>
          </p:pic>
        </p:grpSp>
        <p:grpSp>
          <p:nvGrpSpPr>
            <p:cNvPr id="582" name="Google Shape;582;p31"/>
            <p:cNvGrpSpPr/>
            <p:nvPr/>
          </p:nvGrpSpPr>
          <p:grpSpPr>
            <a:xfrm>
              <a:off x="2647516" y="26441"/>
              <a:ext cx="421800" cy="392100"/>
              <a:chOff x="3090174" y="207925"/>
              <a:chExt cx="421800" cy="392100"/>
            </a:xfrm>
          </p:grpSpPr>
          <p:pic>
            <p:nvPicPr>
              <p:cNvPr id="583" name="Google Shape;583;p31"/>
              <p:cNvPicPr preferRelativeResize="0"/>
              <p:nvPr/>
            </p:nvPicPr>
            <p:blipFill rotWithShape="1">
              <a:blip r:embed="rId11">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84" name="Google Shape;584;p31">
                <a:hlinkClick action="ppaction://hlinksldjump" r:id="rId12"/>
              </p:cNvPr>
              <p:cNvPicPr preferRelativeResize="0"/>
              <p:nvPr/>
            </p:nvPicPr>
            <p:blipFill>
              <a:blip r:embed="rId13">
                <a:alphaModFix/>
              </a:blip>
              <a:stretch>
                <a:fillRect/>
              </a:stretch>
            </p:blipFill>
            <p:spPr>
              <a:xfrm>
                <a:off x="3174182" y="232499"/>
                <a:ext cx="253800" cy="342950"/>
              </a:xfrm>
              <a:prstGeom prst="rect">
                <a:avLst/>
              </a:prstGeom>
              <a:noFill/>
              <a:ln>
                <a:noFill/>
              </a:ln>
            </p:spPr>
          </p:pic>
        </p:grpSp>
        <p:grpSp>
          <p:nvGrpSpPr>
            <p:cNvPr id="585" name="Google Shape;585;p31"/>
            <p:cNvGrpSpPr/>
            <p:nvPr/>
          </p:nvGrpSpPr>
          <p:grpSpPr>
            <a:xfrm>
              <a:off x="3173082" y="26441"/>
              <a:ext cx="421800" cy="392100"/>
              <a:chOff x="3601198" y="207925"/>
              <a:chExt cx="421800" cy="392100"/>
            </a:xfrm>
          </p:grpSpPr>
          <p:pic>
            <p:nvPicPr>
              <p:cNvPr id="586" name="Google Shape;586;p31"/>
              <p:cNvPicPr preferRelativeResize="0"/>
              <p:nvPr/>
            </p:nvPicPr>
            <p:blipFill rotWithShape="1">
              <a:blip r:embed="rId14">
                <a:alphaModFix/>
              </a:blip>
              <a:srcRect b="25897" l="54847" r="16677" t="25577"/>
              <a:stretch/>
            </p:blipFill>
            <p:spPr>
              <a:xfrm flipH="1">
                <a:off x="3601198" y="207925"/>
                <a:ext cx="421800" cy="392100"/>
              </a:xfrm>
              <a:prstGeom prst="roundRect">
                <a:avLst>
                  <a:gd fmla="val 16667" name="adj"/>
                </a:avLst>
              </a:prstGeom>
              <a:noFill/>
              <a:ln>
                <a:noFill/>
              </a:ln>
            </p:spPr>
          </p:pic>
          <p:pic>
            <p:nvPicPr>
              <p:cNvPr id="587" name="Google Shape;587;p31">
                <a:hlinkClick action="ppaction://hlinksldjump" r:id="rId15"/>
              </p:cNvPr>
              <p:cNvPicPr preferRelativeResize="0"/>
              <p:nvPr/>
            </p:nvPicPr>
            <p:blipFill>
              <a:blip r:embed="rId16">
                <a:alphaModFix/>
              </a:blip>
              <a:stretch>
                <a:fillRect/>
              </a:stretch>
            </p:blipFill>
            <p:spPr>
              <a:xfrm>
                <a:off x="3674975" y="253221"/>
                <a:ext cx="274250" cy="305875"/>
              </a:xfrm>
              <a:prstGeom prst="rect">
                <a:avLst/>
              </a:prstGeom>
              <a:noFill/>
              <a:ln>
                <a:noFill/>
              </a:ln>
            </p:spPr>
          </p:pic>
        </p:grpSp>
        <p:grpSp>
          <p:nvGrpSpPr>
            <p:cNvPr id="588" name="Google Shape;588;p31"/>
            <p:cNvGrpSpPr/>
            <p:nvPr/>
          </p:nvGrpSpPr>
          <p:grpSpPr>
            <a:xfrm>
              <a:off x="3676838" y="26441"/>
              <a:ext cx="421800" cy="392100"/>
              <a:chOff x="4112225" y="207925"/>
              <a:chExt cx="421800" cy="392100"/>
            </a:xfrm>
          </p:grpSpPr>
          <p:pic>
            <p:nvPicPr>
              <p:cNvPr id="589" name="Google Shape;589;p31"/>
              <p:cNvPicPr preferRelativeResize="0"/>
              <p:nvPr/>
            </p:nvPicPr>
            <p:blipFill rotWithShape="1">
              <a:blip r:embed="rId17">
                <a:alphaModFix/>
              </a:blip>
              <a:srcRect b="50935" l="31164" r="38255" t="20584"/>
              <a:stretch/>
            </p:blipFill>
            <p:spPr>
              <a:xfrm>
                <a:off x="4112225" y="207925"/>
                <a:ext cx="421800" cy="392100"/>
              </a:xfrm>
              <a:prstGeom prst="roundRect">
                <a:avLst>
                  <a:gd fmla="val 16667" name="adj"/>
                </a:avLst>
              </a:prstGeom>
              <a:noFill/>
              <a:ln>
                <a:noFill/>
              </a:ln>
            </p:spPr>
          </p:pic>
          <p:pic>
            <p:nvPicPr>
              <p:cNvPr id="590" name="Google Shape;590;p31">
                <a:hlinkClick action="ppaction://hlinksldjump" r:id="rId18"/>
              </p:cNvPr>
              <p:cNvPicPr preferRelativeResize="0"/>
              <p:nvPr/>
            </p:nvPicPr>
            <p:blipFill>
              <a:blip r:embed="rId19">
                <a:alphaModFix/>
              </a:blip>
              <a:stretch>
                <a:fillRect/>
              </a:stretch>
            </p:blipFill>
            <p:spPr>
              <a:xfrm>
                <a:off x="4140249" y="223325"/>
                <a:ext cx="367275" cy="367250"/>
              </a:xfrm>
              <a:prstGeom prst="rect">
                <a:avLst/>
              </a:prstGeom>
              <a:noFill/>
              <a:ln>
                <a:noFill/>
              </a:ln>
            </p:spPr>
          </p:pic>
        </p:grpSp>
        <p:grpSp>
          <p:nvGrpSpPr>
            <p:cNvPr id="591" name="Google Shape;591;p31"/>
            <p:cNvGrpSpPr/>
            <p:nvPr/>
          </p:nvGrpSpPr>
          <p:grpSpPr>
            <a:xfrm>
              <a:off x="4182167" y="27791"/>
              <a:ext cx="421800" cy="389400"/>
              <a:chOff x="4646638" y="209275"/>
              <a:chExt cx="421800" cy="389400"/>
            </a:xfrm>
          </p:grpSpPr>
          <p:pic>
            <p:nvPicPr>
              <p:cNvPr id="592" name="Google Shape;592;p31"/>
              <p:cNvPicPr preferRelativeResize="0"/>
              <p:nvPr/>
            </p:nvPicPr>
            <p:blipFill rotWithShape="1">
              <a:blip r:embed="rId20">
                <a:alphaModFix/>
              </a:blip>
              <a:srcRect b="29545" l="18473" r="50741" t="29269"/>
              <a:stretch/>
            </p:blipFill>
            <p:spPr>
              <a:xfrm>
                <a:off x="4646638" y="209275"/>
                <a:ext cx="421800" cy="389400"/>
              </a:xfrm>
              <a:prstGeom prst="roundRect">
                <a:avLst>
                  <a:gd fmla="val 16667" name="adj"/>
                </a:avLst>
              </a:prstGeom>
              <a:noFill/>
              <a:ln>
                <a:noFill/>
              </a:ln>
            </p:spPr>
          </p:pic>
          <p:pic>
            <p:nvPicPr>
              <p:cNvPr id="593" name="Google Shape;593;p31">
                <a:hlinkClick action="ppaction://hlinksldjump" r:id="rId21"/>
              </p:cNvPr>
              <p:cNvPicPr preferRelativeResize="0"/>
              <p:nvPr/>
            </p:nvPicPr>
            <p:blipFill>
              <a:blip r:embed="rId22">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0"/>
        </a:solidFill>
      </p:bgPr>
    </p:bg>
    <p:spTree>
      <p:nvGrpSpPr>
        <p:cNvPr id="74" name="Shape 74"/>
        <p:cNvGrpSpPr/>
        <p:nvPr/>
      </p:nvGrpSpPr>
      <p:grpSpPr>
        <a:xfrm>
          <a:off x="0" y="0"/>
          <a:ext cx="0" cy="0"/>
          <a:chOff x="0" y="0"/>
          <a:chExt cx="0" cy="0"/>
        </a:xfrm>
      </p:grpSpPr>
      <p:sp>
        <p:nvSpPr>
          <p:cNvPr id="75" name="Google Shape;75;p14"/>
          <p:cNvSpPr txBox="1"/>
          <p:nvPr/>
        </p:nvSpPr>
        <p:spPr>
          <a:xfrm>
            <a:off x="0" y="363575"/>
            <a:ext cx="9183300" cy="48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u="sng">
                <a:solidFill>
                  <a:schemeClr val="dk1"/>
                </a:solidFill>
                <a:latin typeface="Old Standard TT"/>
                <a:ea typeface="Old Standard TT"/>
                <a:cs typeface="Old Standard TT"/>
                <a:sym typeface="Old Standard TT"/>
              </a:rPr>
              <a:t>Project Title: </a:t>
            </a:r>
            <a:br>
              <a:rPr b="1" lang="en" sz="1100">
                <a:solidFill>
                  <a:schemeClr val="dk1"/>
                </a:solidFill>
                <a:latin typeface="Old Standard TT"/>
                <a:ea typeface="Old Standard TT"/>
                <a:cs typeface="Old Standard TT"/>
                <a:sym typeface="Old Standard TT"/>
              </a:rPr>
            </a:br>
            <a:r>
              <a:rPr lang="en" sz="1100">
                <a:solidFill>
                  <a:schemeClr val="dk1"/>
                </a:solidFill>
                <a:latin typeface="Old Standard TT"/>
                <a:ea typeface="Old Standard TT"/>
                <a:cs typeface="Old Standard TT"/>
                <a:sym typeface="Old Standard TT"/>
              </a:rPr>
              <a:t>   The influence of economic and seasonal variables on Walmart’s weekly sales.</a:t>
            </a:r>
            <a:endParaRPr sz="11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b="1" lang="en" sz="1100" u="sng">
                <a:solidFill>
                  <a:schemeClr val="dk1"/>
                </a:solidFill>
                <a:latin typeface="Old Standard TT"/>
                <a:ea typeface="Old Standard TT"/>
                <a:cs typeface="Old Standard TT"/>
                <a:sym typeface="Old Standard TT"/>
              </a:rPr>
              <a:t>Objective:</a:t>
            </a:r>
            <a:br>
              <a:rPr b="1" lang="en" sz="1100">
                <a:solidFill>
                  <a:schemeClr val="dk1"/>
                </a:solidFill>
                <a:latin typeface="Old Standard TT"/>
                <a:ea typeface="Old Standard TT"/>
                <a:cs typeface="Old Standard TT"/>
                <a:sym typeface="Old Standard TT"/>
              </a:rPr>
            </a:br>
            <a:r>
              <a:rPr lang="en" sz="1100">
                <a:solidFill>
                  <a:schemeClr val="dk1"/>
                </a:solidFill>
                <a:latin typeface="Old Standard TT"/>
                <a:ea typeface="Old Standard TT"/>
                <a:cs typeface="Old Standard TT"/>
                <a:sym typeface="Old Standard TT"/>
              </a:rPr>
              <a:t>   The study is motivated by the critical need for large retailers to optimize operational efficiency and gain strategic insight into the factors driving their weekly sales. The complexity of the retail environment means sales are highly volatile, influenced by a wide array of forces, including seasonal fluctuations, local events, and broader economic trends.</a:t>
            </a:r>
            <a:endParaRPr sz="1100">
              <a:solidFill>
                <a:schemeClr val="dk1"/>
              </a:solidFill>
              <a:latin typeface="Old Standard TT"/>
              <a:ea typeface="Old Standard TT"/>
              <a:cs typeface="Old Standard TT"/>
              <a:sym typeface="Old Standard TT"/>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latin typeface="Old Standard TT"/>
                <a:ea typeface="Old Standard TT"/>
                <a:cs typeface="Old Standard TT"/>
                <a:sym typeface="Old Standard TT"/>
              </a:rPr>
              <a:t>Impact Analysis: </a:t>
            </a:r>
            <a:br>
              <a:rPr b="1" lang="en" sz="1100">
                <a:solidFill>
                  <a:schemeClr val="dk1"/>
                </a:solidFill>
                <a:latin typeface="Old Standard TT"/>
                <a:ea typeface="Old Standard TT"/>
                <a:cs typeface="Old Standard TT"/>
                <a:sym typeface="Old Standard TT"/>
              </a:rPr>
            </a:br>
            <a:r>
              <a:rPr lang="en" sz="1100">
                <a:solidFill>
                  <a:schemeClr val="dk1"/>
                </a:solidFill>
                <a:latin typeface="Old Standard TT"/>
                <a:ea typeface="Old Standard TT"/>
                <a:cs typeface="Old Standard TT"/>
                <a:sym typeface="Old Standard TT"/>
              </a:rPr>
              <a:t>Determining how external factors (like Holiday_Flag, Temperature, Fuel_Price, CPI, Unemployment) affect Weekly Sales.</a:t>
            </a:r>
            <a:endParaRPr sz="1100">
              <a:solidFill>
                <a:schemeClr val="dk1"/>
              </a:solidFill>
              <a:latin typeface="Old Standard TT"/>
              <a:ea typeface="Old Standard TT"/>
              <a:cs typeface="Old Standard TT"/>
              <a:sym typeface="Old Standard TT"/>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Old Standard TT"/>
                <a:ea typeface="Old Standard TT"/>
                <a:cs typeface="Old Standard TT"/>
                <a:sym typeface="Old Standard TT"/>
              </a:rPr>
              <a:t>Store Performance Comparison: </a:t>
            </a:r>
            <a:br>
              <a:rPr b="1" lang="en" sz="1100">
                <a:solidFill>
                  <a:schemeClr val="dk1"/>
                </a:solidFill>
                <a:latin typeface="Old Standard TT"/>
                <a:ea typeface="Old Standard TT"/>
                <a:cs typeface="Old Standard TT"/>
                <a:sym typeface="Old Standard TT"/>
              </a:rPr>
            </a:br>
            <a:r>
              <a:rPr lang="en" sz="1100">
                <a:solidFill>
                  <a:schemeClr val="dk1"/>
                </a:solidFill>
                <a:latin typeface="Old Standard TT"/>
                <a:ea typeface="Old Standard TT"/>
                <a:cs typeface="Old Standard TT"/>
                <a:sym typeface="Old Standard TT"/>
              </a:rPr>
              <a:t>Identifying which stores are performing better than others.</a:t>
            </a:r>
            <a:endParaRPr sz="1100">
              <a:solidFill>
                <a:schemeClr val="dk1"/>
              </a:solidFill>
              <a:latin typeface="Old Standard TT"/>
              <a:ea typeface="Old Standard TT"/>
              <a:cs typeface="Old Standard TT"/>
              <a:sym typeface="Old Standard TT"/>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Old Standard TT"/>
                <a:ea typeface="Old Standard TT"/>
                <a:cs typeface="Old Standard TT"/>
                <a:sym typeface="Old Standard TT"/>
              </a:rPr>
              <a:t>Anomaly Detection: </a:t>
            </a:r>
            <a:br>
              <a:rPr lang="en" sz="1100">
                <a:solidFill>
                  <a:schemeClr val="dk1"/>
                </a:solidFill>
                <a:latin typeface="Old Standard TT"/>
                <a:ea typeface="Old Standard TT"/>
                <a:cs typeface="Old Standard TT"/>
                <a:sym typeface="Old Standard TT"/>
              </a:rPr>
            </a:br>
            <a:r>
              <a:rPr lang="en" sz="1100">
                <a:solidFill>
                  <a:schemeClr val="dk1"/>
                </a:solidFill>
                <a:latin typeface="Old Standard TT"/>
                <a:ea typeface="Old Standard TT"/>
                <a:cs typeface="Old Standard TT"/>
                <a:sym typeface="Old Standard TT"/>
              </a:rPr>
              <a:t>Finding unusual spikes or drops in weekly sales.</a:t>
            </a:r>
            <a:endParaRPr sz="11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b="1" lang="en" sz="1100" u="sng">
                <a:solidFill>
                  <a:schemeClr val="dk1"/>
                </a:solidFill>
                <a:latin typeface="Old Standard TT"/>
                <a:ea typeface="Old Standard TT"/>
                <a:cs typeface="Old Standard TT"/>
                <a:sym typeface="Old Standard TT"/>
              </a:rPr>
              <a:t>Scope:</a:t>
            </a:r>
            <a:br>
              <a:rPr b="1" lang="en" sz="1100">
                <a:solidFill>
                  <a:schemeClr val="dk1"/>
                </a:solidFill>
                <a:latin typeface="Old Standard TT"/>
                <a:ea typeface="Old Standard TT"/>
                <a:cs typeface="Old Standard TT"/>
                <a:sym typeface="Old Standard TT"/>
              </a:rPr>
            </a:br>
            <a:r>
              <a:rPr lang="en" sz="1100">
                <a:solidFill>
                  <a:schemeClr val="dk1"/>
                </a:solidFill>
                <a:latin typeface="Old Standard TT"/>
                <a:ea typeface="Old Standard TT"/>
                <a:cs typeface="Old Standard TT"/>
                <a:sym typeface="Old Standard TT"/>
              </a:rPr>
              <a:t>  The analysis focuses on Walmart retail sales data between </a:t>
            </a:r>
            <a:r>
              <a:rPr lang="en" sz="1100">
                <a:solidFill>
                  <a:schemeClr val="dk1"/>
                </a:solidFill>
                <a:latin typeface="Old Standard TT"/>
                <a:ea typeface="Old Standard TT"/>
                <a:cs typeface="Old Standard TT"/>
                <a:sym typeface="Old Standard TT"/>
              </a:rPr>
              <a:t>2010-02-05 and 2012-11-01.</a:t>
            </a:r>
            <a:endParaRPr sz="11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b="1" lang="en" sz="1100" u="sng">
                <a:solidFill>
                  <a:schemeClr val="dk1"/>
                </a:solidFill>
                <a:latin typeface="Old Standard TT"/>
                <a:ea typeface="Old Standard TT"/>
                <a:cs typeface="Old Standard TT"/>
                <a:sym typeface="Old Standard TT"/>
              </a:rPr>
              <a:t>Methodology:</a:t>
            </a:r>
            <a:br>
              <a:rPr b="1"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  </a:t>
            </a:r>
            <a:r>
              <a:rPr lang="en" sz="1100">
                <a:solidFill>
                  <a:schemeClr val="dk1"/>
                </a:solidFill>
                <a:latin typeface="Old Standard TT"/>
                <a:ea typeface="Old Standard TT"/>
                <a:cs typeface="Old Standard TT"/>
                <a:sym typeface="Old Standard TT"/>
              </a:rPr>
              <a:t>This project was made using MySQL 8.0.</a:t>
            </a:r>
            <a:endParaRPr sz="11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1200"/>
              </a:spcAft>
              <a:buNone/>
            </a:pPr>
            <a:r>
              <a:rPr b="1" lang="en" sz="1100" u="sng">
                <a:solidFill>
                  <a:schemeClr val="dk1"/>
                </a:solidFill>
                <a:latin typeface="Old Standard TT"/>
                <a:ea typeface="Old Standard TT"/>
                <a:cs typeface="Old Standard TT"/>
                <a:sym typeface="Old Standard TT"/>
              </a:rPr>
              <a:t>Significance:</a:t>
            </a:r>
            <a:br>
              <a:rPr b="1" lang="en" sz="1100">
                <a:solidFill>
                  <a:schemeClr val="dk1"/>
                </a:solidFill>
                <a:latin typeface="Old Standard TT"/>
                <a:ea typeface="Old Standard TT"/>
                <a:cs typeface="Old Standard TT"/>
                <a:sym typeface="Old Standard TT"/>
              </a:rPr>
            </a:br>
            <a:r>
              <a:rPr lang="en" sz="1100">
                <a:solidFill>
                  <a:schemeClr val="dk1"/>
                </a:solidFill>
                <a:latin typeface="Old Standard TT"/>
                <a:ea typeface="Old Standard TT"/>
                <a:cs typeface="Old Standard TT"/>
                <a:sym typeface="Old Standard TT"/>
              </a:rPr>
              <a:t> </a:t>
            </a:r>
            <a:r>
              <a:rPr lang="en" sz="1100">
                <a:solidFill>
                  <a:schemeClr val="dk1"/>
                </a:solidFill>
                <a:latin typeface="Old Standard TT"/>
                <a:ea typeface="Old Standard TT"/>
                <a:cs typeface="Old Standard TT"/>
                <a:sym typeface="Old Standard TT"/>
              </a:rPr>
              <a:t>The significance lies in providing Walmart’s management with quantitative, evidence-based insights into how specific external and economic factors drive sales volatility, which is crucial for optimizing inventory levels, refining labor schedules, and improving strategic resource allocation across the retail network.</a:t>
            </a:r>
            <a:endParaRPr sz="1100">
              <a:solidFill>
                <a:schemeClr val="dk1"/>
              </a:solidFill>
              <a:latin typeface="Old Standard TT"/>
              <a:ea typeface="Old Standard TT"/>
              <a:cs typeface="Old Standard TT"/>
              <a:sym typeface="Old Standard TT"/>
            </a:endParaRPr>
          </a:p>
        </p:txBody>
      </p:sp>
      <p:grpSp>
        <p:nvGrpSpPr>
          <p:cNvPr id="76" name="Google Shape;76;p14"/>
          <p:cNvGrpSpPr/>
          <p:nvPr/>
        </p:nvGrpSpPr>
        <p:grpSpPr>
          <a:xfrm>
            <a:off x="0" y="-2"/>
            <a:ext cx="9144000" cy="444000"/>
            <a:chOff x="0" y="-2"/>
            <a:chExt cx="9144000" cy="444000"/>
          </a:xfrm>
        </p:grpSpPr>
        <p:grpSp>
          <p:nvGrpSpPr>
            <p:cNvPr id="77" name="Google Shape;77;p14"/>
            <p:cNvGrpSpPr/>
            <p:nvPr/>
          </p:nvGrpSpPr>
          <p:grpSpPr>
            <a:xfrm>
              <a:off x="0" y="-2"/>
              <a:ext cx="9144000" cy="444000"/>
              <a:chOff x="0" y="-2"/>
              <a:chExt cx="9144000" cy="444000"/>
            </a:xfrm>
          </p:grpSpPr>
          <p:sp>
            <p:nvSpPr>
              <p:cNvPr id="78" name="Google Shape;78;p14"/>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9" name="Google Shape;79;p14">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80" name="Google Shape;80;p14"/>
            <p:cNvGrpSpPr/>
            <p:nvPr/>
          </p:nvGrpSpPr>
          <p:grpSpPr>
            <a:xfrm>
              <a:off x="2951595" y="18875"/>
              <a:ext cx="1369800" cy="392100"/>
              <a:chOff x="4081250" y="924125"/>
              <a:chExt cx="1369800" cy="392100"/>
            </a:xfrm>
          </p:grpSpPr>
          <p:pic>
            <p:nvPicPr>
              <p:cNvPr id="81" name="Google Shape;81;p14"/>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82" name="Google Shape;82;p14"/>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83" name="Google Shape;83;p14"/>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84" name="Google Shape;84;p14"/>
          <p:cNvGrpSpPr/>
          <p:nvPr/>
        </p:nvGrpSpPr>
        <p:grpSpPr>
          <a:xfrm>
            <a:off x="4404611" y="27916"/>
            <a:ext cx="421800" cy="392100"/>
            <a:chOff x="3601198" y="207925"/>
            <a:chExt cx="421800" cy="392100"/>
          </a:xfrm>
        </p:grpSpPr>
        <p:pic>
          <p:nvPicPr>
            <p:cNvPr id="85" name="Google Shape;85;p14"/>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86" name="Google Shape;86;p14">
              <a:hlinkClick action="ppaction://hlinksldjump" r:id="rId7"/>
            </p:cNvPr>
            <p:cNvPicPr preferRelativeResize="0"/>
            <p:nvPr/>
          </p:nvPicPr>
          <p:blipFill>
            <a:blip r:embed="rId8">
              <a:alphaModFix/>
            </a:blip>
            <a:stretch>
              <a:fillRect/>
            </a:stretch>
          </p:blipFill>
          <p:spPr>
            <a:xfrm>
              <a:off x="3674975" y="253221"/>
              <a:ext cx="274250" cy="305875"/>
            </a:xfrm>
            <a:prstGeom prst="rect">
              <a:avLst/>
            </a:prstGeom>
            <a:noFill/>
            <a:ln>
              <a:noFill/>
            </a:ln>
          </p:spPr>
        </p:pic>
      </p:grpSp>
      <p:grpSp>
        <p:nvGrpSpPr>
          <p:cNvPr id="87" name="Google Shape;87;p14"/>
          <p:cNvGrpSpPr/>
          <p:nvPr/>
        </p:nvGrpSpPr>
        <p:grpSpPr>
          <a:xfrm>
            <a:off x="4908736" y="27916"/>
            <a:ext cx="421800" cy="392100"/>
            <a:chOff x="4112225" y="207925"/>
            <a:chExt cx="421800" cy="392100"/>
          </a:xfrm>
        </p:grpSpPr>
        <p:pic>
          <p:nvPicPr>
            <p:cNvPr id="88" name="Google Shape;88;p14"/>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89" name="Google Shape;89;p14">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90" name="Google Shape;90;p14"/>
          <p:cNvGrpSpPr/>
          <p:nvPr/>
        </p:nvGrpSpPr>
        <p:grpSpPr>
          <a:xfrm>
            <a:off x="5415540" y="29266"/>
            <a:ext cx="421800" cy="389400"/>
            <a:chOff x="4646638" y="209275"/>
            <a:chExt cx="421800" cy="389400"/>
          </a:xfrm>
        </p:grpSpPr>
        <p:pic>
          <p:nvPicPr>
            <p:cNvPr id="91" name="Google Shape;91;p14"/>
            <p:cNvPicPr preferRelativeResize="0"/>
            <p:nvPr/>
          </p:nvPicPr>
          <p:blipFill rotWithShape="1">
            <a:blip r:embed="rId12">
              <a:alphaModFix/>
            </a:blip>
            <a:srcRect b="29545" l="18473" r="50741" t="29269"/>
            <a:stretch/>
          </p:blipFill>
          <p:spPr>
            <a:xfrm>
              <a:off x="4646638" y="209275"/>
              <a:ext cx="421800" cy="389400"/>
            </a:xfrm>
            <a:prstGeom prst="roundRect">
              <a:avLst>
                <a:gd fmla="val 16667" name="adj"/>
              </a:avLst>
            </a:prstGeom>
            <a:noFill/>
            <a:ln>
              <a:noFill/>
            </a:ln>
          </p:spPr>
        </p:pic>
        <p:pic>
          <p:nvPicPr>
            <p:cNvPr id="92" name="Google Shape;92;p14">
              <a:hlinkClick action="ppaction://hlinksldjump" r:id="rId13"/>
            </p:cNvPr>
            <p:cNvPicPr preferRelativeResize="0"/>
            <p:nvPr/>
          </p:nvPicPr>
          <p:blipFill>
            <a:blip r:embed="rId14">
              <a:alphaModFix/>
            </a:blip>
            <a:stretch>
              <a:fillRect/>
            </a:stretch>
          </p:blipFill>
          <p:spPr>
            <a:xfrm>
              <a:off x="4710198" y="259213"/>
              <a:ext cx="305875" cy="305875"/>
            </a:xfrm>
            <a:prstGeom prst="rect">
              <a:avLst/>
            </a:prstGeom>
            <a:noFill/>
            <a:ln>
              <a:noFill/>
            </a:ln>
          </p:spPr>
        </p:pic>
      </p:grpSp>
      <p:grpSp>
        <p:nvGrpSpPr>
          <p:cNvPr id="93" name="Google Shape;93;p14"/>
          <p:cNvGrpSpPr/>
          <p:nvPr/>
        </p:nvGrpSpPr>
        <p:grpSpPr>
          <a:xfrm>
            <a:off x="5929271" y="27916"/>
            <a:ext cx="421800" cy="392100"/>
            <a:chOff x="5181075" y="207925"/>
            <a:chExt cx="421800" cy="392100"/>
          </a:xfrm>
        </p:grpSpPr>
        <p:pic>
          <p:nvPicPr>
            <p:cNvPr id="94" name="Google Shape;94;p14"/>
            <p:cNvPicPr preferRelativeResize="0"/>
            <p:nvPr/>
          </p:nvPicPr>
          <p:blipFill rotWithShape="1">
            <a:blip r:embed="rId15">
              <a:alphaModFix/>
            </a:blip>
            <a:srcRect b="37467" l="16911" r="63701" t="31577"/>
            <a:stretch/>
          </p:blipFill>
          <p:spPr>
            <a:xfrm>
              <a:off x="5181075" y="207925"/>
              <a:ext cx="421800" cy="392100"/>
            </a:xfrm>
            <a:prstGeom prst="roundRect">
              <a:avLst>
                <a:gd fmla="val 16667" name="adj"/>
              </a:avLst>
            </a:prstGeom>
            <a:noFill/>
            <a:ln>
              <a:noFill/>
            </a:ln>
          </p:spPr>
        </p:pic>
        <p:pic>
          <p:nvPicPr>
            <p:cNvPr id="95" name="Google Shape;95;p14">
              <a:hlinkClick action="ppaction://hlinksldjump" r:id="rId16"/>
            </p:cNvPr>
            <p:cNvPicPr preferRelativeResize="0"/>
            <p:nvPr/>
          </p:nvPicPr>
          <p:blipFill>
            <a:blip r:embed="rId17">
              <a:alphaModFix/>
            </a:blip>
            <a:stretch>
              <a:fillRect/>
            </a:stretch>
          </p:blipFill>
          <p:spPr>
            <a:xfrm>
              <a:off x="5258939" y="260216"/>
              <a:ext cx="274250" cy="303861"/>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2"/>
          <p:cNvSpPr txBox="1"/>
          <p:nvPr/>
        </p:nvSpPr>
        <p:spPr>
          <a:xfrm>
            <a:off x="460500" y="375575"/>
            <a:ext cx="8683500" cy="55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u="sng">
                <a:latin typeface="Old Standard TT"/>
                <a:ea typeface="Old Standard TT"/>
                <a:cs typeface="Old Standard TT"/>
                <a:sym typeface="Old Standard TT"/>
              </a:rPr>
              <a:t>Pearson Correlation between Weekly Sales and the different factors</a:t>
            </a:r>
            <a:endParaRPr b="1" u="sng">
              <a:latin typeface="Old Standard TT"/>
              <a:ea typeface="Old Standard TT"/>
              <a:cs typeface="Old Standard TT"/>
              <a:sym typeface="Old Standard TT"/>
            </a:endParaRPr>
          </a:p>
        </p:txBody>
      </p:sp>
      <p:pic>
        <p:nvPicPr>
          <p:cNvPr id="599" name="Google Shape;599;p32"/>
          <p:cNvPicPr preferRelativeResize="0"/>
          <p:nvPr/>
        </p:nvPicPr>
        <p:blipFill>
          <a:blip r:embed="rId3">
            <a:alphaModFix/>
          </a:blip>
          <a:stretch>
            <a:fillRect/>
          </a:stretch>
        </p:blipFill>
        <p:spPr>
          <a:xfrm>
            <a:off x="144300" y="856506"/>
            <a:ext cx="4358650" cy="4137876"/>
          </a:xfrm>
          <a:prstGeom prst="rect">
            <a:avLst/>
          </a:prstGeom>
          <a:noFill/>
          <a:ln>
            <a:noFill/>
          </a:ln>
        </p:spPr>
      </p:pic>
      <p:pic>
        <p:nvPicPr>
          <p:cNvPr id="600" name="Google Shape;600;p32"/>
          <p:cNvPicPr preferRelativeResize="0"/>
          <p:nvPr/>
        </p:nvPicPr>
        <p:blipFill>
          <a:blip r:embed="rId4">
            <a:alphaModFix/>
          </a:blip>
          <a:stretch>
            <a:fillRect/>
          </a:stretch>
        </p:blipFill>
        <p:spPr>
          <a:xfrm>
            <a:off x="1869724" y="4630280"/>
            <a:ext cx="6242700" cy="364100"/>
          </a:xfrm>
          <a:prstGeom prst="rect">
            <a:avLst/>
          </a:prstGeom>
          <a:noFill/>
          <a:ln>
            <a:noFill/>
          </a:ln>
        </p:spPr>
      </p:pic>
      <p:sp>
        <p:nvSpPr>
          <p:cNvPr id="601" name="Google Shape;601;p32"/>
          <p:cNvSpPr txBox="1"/>
          <p:nvPr/>
        </p:nvSpPr>
        <p:spPr>
          <a:xfrm>
            <a:off x="4694100" y="906750"/>
            <a:ext cx="4449900" cy="19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Our main insights about the impact of the different </a:t>
            </a:r>
            <a:r>
              <a:rPr b="1" lang="en">
                <a:solidFill>
                  <a:schemeClr val="dk1"/>
                </a:solidFill>
                <a:latin typeface="Old Standard TT"/>
                <a:ea typeface="Old Standard TT"/>
                <a:cs typeface="Old Standard TT"/>
                <a:sym typeface="Old Standard TT"/>
              </a:rPr>
              <a:t>factors</a:t>
            </a:r>
            <a:r>
              <a:rPr b="1" lang="en">
                <a:solidFill>
                  <a:schemeClr val="dk1"/>
                </a:solidFill>
                <a:latin typeface="Old Standard TT"/>
                <a:ea typeface="Old Standard TT"/>
                <a:cs typeface="Old Standard TT"/>
                <a:sym typeface="Old Standard TT"/>
              </a:rPr>
              <a:t> on weekly sales seem to be consistent with the Pearson Correlations.</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Temperature, CPI, Fuel Price and Holidays in general don’t seem to be significantly correlated with weekly sales.</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a:t>
            </a:r>
            <a:r>
              <a:rPr b="1" lang="en">
                <a:solidFill>
                  <a:schemeClr val="dk1"/>
                </a:solidFill>
                <a:latin typeface="Old Standard TT"/>
                <a:ea typeface="Old Standard TT"/>
                <a:cs typeface="Old Standard TT"/>
                <a:sym typeface="Old Standard TT"/>
              </a:rPr>
              <a:t>Unemployment</a:t>
            </a:r>
            <a:r>
              <a:rPr b="1" lang="en">
                <a:solidFill>
                  <a:schemeClr val="dk1"/>
                </a:solidFill>
                <a:latin typeface="Old Standard TT"/>
                <a:ea typeface="Old Standard TT"/>
                <a:cs typeface="Old Standard TT"/>
                <a:sym typeface="Old Standard TT"/>
              </a:rPr>
              <a:t> on the other hand, does seem to have a meaningful negative correlation with weekly sales.</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dk1"/>
              </a:solidFill>
              <a:latin typeface="Old Standard TT"/>
              <a:ea typeface="Old Standard TT"/>
              <a:cs typeface="Old Standard TT"/>
              <a:sym typeface="Old Standard TT"/>
            </a:endParaRPr>
          </a:p>
        </p:txBody>
      </p:sp>
      <p:grpSp>
        <p:nvGrpSpPr>
          <p:cNvPr id="602" name="Google Shape;602;p32"/>
          <p:cNvGrpSpPr/>
          <p:nvPr/>
        </p:nvGrpSpPr>
        <p:grpSpPr>
          <a:xfrm>
            <a:off x="0" y="-2"/>
            <a:ext cx="9144000" cy="444000"/>
            <a:chOff x="0" y="-2"/>
            <a:chExt cx="9144000" cy="444000"/>
          </a:xfrm>
        </p:grpSpPr>
        <p:sp>
          <p:nvSpPr>
            <p:cNvPr id="603" name="Google Shape;603;p32"/>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04" name="Google Shape;604;p32">
              <a:hlinkClick action="ppaction://hlinksldjump" r:id="rId5"/>
            </p:cNvPr>
            <p:cNvPicPr preferRelativeResize="0"/>
            <p:nvPr/>
          </p:nvPicPr>
          <p:blipFill>
            <a:blip r:embed="rId6">
              <a:alphaModFix/>
            </a:blip>
            <a:stretch>
              <a:fillRect/>
            </a:stretch>
          </p:blipFill>
          <p:spPr>
            <a:xfrm>
              <a:off x="68431" y="24125"/>
              <a:ext cx="392074" cy="392074"/>
            </a:xfrm>
            <a:prstGeom prst="rect">
              <a:avLst/>
            </a:prstGeom>
            <a:noFill/>
            <a:ln>
              <a:noFill/>
            </a:ln>
          </p:spPr>
        </p:pic>
        <p:grpSp>
          <p:nvGrpSpPr>
            <p:cNvPr id="605" name="Google Shape;605;p32"/>
            <p:cNvGrpSpPr/>
            <p:nvPr/>
          </p:nvGrpSpPr>
          <p:grpSpPr>
            <a:xfrm>
              <a:off x="4687985" y="24102"/>
              <a:ext cx="1396538" cy="392100"/>
              <a:chOff x="4383185" y="1555373"/>
              <a:chExt cx="1396538" cy="392100"/>
            </a:xfrm>
          </p:grpSpPr>
          <p:pic>
            <p:nvPicPr>
              <p:cNvPr id="606" name="Google Shape;606;p32"/>
              <p:cNvPicPr preferRelativeResize="0"/>
              <p:nvPr/>
            </p:nvPicPr>
            <p:blipFill rotWithShape="1">
              <a:blip r:embed="rId7">
                <a:alphaModFix/>
              </a:blip>
              <a:srcRect b="37467" l="16084" r="20939" t="31577"/>
              <a:stretch/>
            </p:blipFill>
            <p:spPr>
              <a:xfrm>
                <a:off x="4383185" y="1555373"/>
                <a:ext cx="1369800" cy="392100"/>
              </a:xfrm>
              <a:prstGeom prst="roundRect">
                <a:avLst>
                  <a:gd fmla="val 16667" name="adj"/>
                </a:avLst>
              </a:prstGeom>
              <a:noFill/>
              <a:ln>
                <a:noFill/>
              </a:ln>
            </p:spPr>
          </p:pic>
          <p:sp>
            <p:nvSpPr>
              <p:cNvPr id="607" name="Google Shape;607;p32"/>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608" name="Google Shape;608;p32"/>
              <p:cNvPicPr preferRelativeResize="0"/>
              <p:nvPr/>
            </p:nvPicPr>
            <p:blipFill>
              <a:blip r:embed="rId8">
                <a:alphaModFix/>
              </a:blip>
              <a:stretch>
                <a:fillRect/>
              </a:stretch>
            </p:blipFill>
            <p:spPr>
              <a:xfrm>
                <a:off x="4474418" y="1606524"/>
                <a:ext cx="288207" cy="319350"/>
              </a:xfrm>
              <a:prstGeom prst="rect">
                <a:avLst/>
              </a:prstGeom>
              <a:noFill/>
              <a:ln>
                <a:noFill/>
              </a:ln>
            </p:spPr>
          </p:pic>
        </p:grpSp>
        <p:grpSp>
          <p:nvGrpSpPr>
            <p:cNvPr id="609" name="Google Shape;609;p32"/>
            <p:cNvGrpSpPr/>
            <p:nvPr/>
          </p:nvGrpSpPr>
          <p:grpSpPr>
            <a:xfrm>
              <a:off x="2647516" y="26441"/>
              <a:ext cx="421800" cy="392100"/>
              <a:chOff x="3090174" y="207925"/>
              <a:chExt cx="421800" cy="392100"/>
            </a:xfrm>
          </p:grpSpPr>
          <p:pic>
            <p:nvPicPr>
              <p:cNvPr id="610" name="Google Shape;610;p32"/>
              <p:cNvPicPr preferRelativeResize="0"/>
              <p:nvPr/>
            </p:nvPicPr>
            <p:blipFill rotWithShape="1">
              <a:blip r:embed="rId9">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11" name="Google Shape;611;p32">
                <a:hlinkClick action="ppaction://hlinksldjump" r:id="rId10"/>
              </p:cNvPr>
              <p:cNvPicPr preferRelativeResize="0"/>
              <p:nvPr/>
            </p:nvPicPr>
            <p:blipFill>
              <a:blip r:embed="rId11">
                <a:alphaModFix/>
              </a:blip>
              <a:stretch>
                <a:fillRect/>
              </a:stretch>
            </p:blipFill>
            <p:spPr>
              <a:xfrm>
                <a:off x="3174182" y="232499"/>
                <a:ext cx="253800" cy="342950"/>
              </a:xfrm>
              <a:prstGeom prst="rect">
                <a:avLst/>
              </a:prstGeom>
              <a:noFill/>
              <a:ln>
                <a:noFill/>
              </a:ln>
            </p:spPr>
          </p:pic>
        </p:grpSp>
        <p:grpSp>
          <p:nvGrpSpPr>
            <p:cNvPr id="612" name="Google Shape;612;p32"/>
            <p:cNvGrpSpPr/>
            <p:nvPr/>
          </p:nvGrpSpPr>
          <p:grpSpPr>
            <a:xfrm>
              <a:off x="3173082" y="26441"/>
              <a:ext cx="421800" cy="392100"/>
              <a:chOff x="3601198" y="207925"/>
              <a:chExt cx="421800" cy="392100"/>
            </a:xfrm>
          </p:grpSpPr>
          <p:pic>
            <p:nvPicPr>
              <p:cNvPr id="613" name="Google Shape;613;p32"/>
              <p:cNvPicPr preferRelativeResize="0"/>
              <p:nvPr/>
            </p:nvPicPr>
            <p:blipFill rotWithShape="1">
              <a:blip r:embed="rId12">
                <a:alphaModFix/>
              </a:blip>
              <a:srcRect b="25897" l="54847" r="16677" t="25577"/>
              <a:stretch/>
            </p:blipFill>
            <p:spPr>
              <a:xfrm flipH="1">
                <a:off x="3601198" y="207925"/>
                <a:ext cx="421800" cy="392100"/>
              </a:xfrm>
              <a:prstGeom prst="roundRect">
                <a:avLst>
                  <a:gd fmla="val 16667" name="adj"/>
                </a:avLst>
              </a:prstGeom>
              <a:noFill/>
              <a:ln>
                <a:noFill/>
              </a:ln>
            </p:spPr>
          </p:pic>
          <p:pic>
            <p:nvPicPr>
              <p:cNvPr id="614" name="Google Shape;614;p32">
                <a:hlinkClick action="ppaction://hlinksldjump" r:id="rId13"/>
              </p:cNvPr>
              <p:cNvPicPr preferRelativeResize="0"/>
              <p:nvPr/>
            </p:nvPicPr>
            <p:blipFill>
              <a:blip r:embed="rId14">
                <a:alphaModFix/>
              </a:blip>
              <a:stretch>
                <a:fillRect/>
              </a:stretch>
            </p:blipFill>
            <p:spPr>
              <a:xfrm>
                <a:off x="3674975" y="253221"/>
                <a:ext cx="274250" cy="305875"/>
              </a:xfrm>
              <a:prstGeom prst="rect">
                <a:avLst/>
              </a:prstGeom>
              <a:noFill/>
              <a:ln>
                <a:noFill/>
              </a:ln>
            </p:spPr>
          </p:pic>
        </p:grpSp>
        <p:grpSp>
          <p:nvGrpSpPr>
            <p:cNvPr id="615" name="Google Shape;615;p32"/>
            <p:cNvGrpSpPr/>
            <p:nvPr/>
          </p:nvGrpSpPr>
          <p:grpSpPr>
            <a:xfrm>
              <a:off x="3676838" y="26441"/>
              <a:ext cx="421800" cy="392100"/>
              <a:chOff x="4112225" y="207925"/>
              <a:chExt cx="421800" cy="392100"/>
            </a:xfrm>
          </p:grpSpPr>
          <p:pic>
            <p:nvPicPr>
              <p:cNvPr id="616" name="Google Shape;616;p32"/>
              <p:cNvPicPr preferRelativeResize="0"/>
              <p:nvPr/>
            </p:nvPicPr>
            <p:blipFill rotWithShape="1">
              <a:blip r:embed="rId15">
                <a:alphaModFix/>
              </a:blip>
              <a:srcRect b="50935" l="31164" r="38255" t="20584"/>
              <a:stretch/>
            </p:blipFill>
            <p:spPr>
              <a:xfrm>
                <a:off x="4112225" y="207925"/>
                <a:ext cx="421800" cy="392100"/>
              </a:xfrm>
              <a:prstGeom prst="roundRect">
                <a:avLst>
                  <a:gd fmla="val 16667" name="adj"/>
                </a:avLst>
              </a:prstGeom>
              <a:noFill/>
              <a:ln>
                <a:noFill/>
              </a:ln>
            </p:spPr>
          </p:pic>
          <p:pic>
            <p:nvPicPr>
              <p:cNvPr id="617" name="Google Shape;617;p32">
                <a:hlinkClick action="ppaction://hlinksldjump" r:id="rId16"/>
              </p:cNvPr>
              <p:cNvPicPr preferRelativeResize="0"/>
              <p:nvPr/>
            </p:nvPicPr>
            <p:blipFill>
              <a:blip r:embed="rId17">
                <a:alphaModFix/>
              </a:blip>
              <a:stretch>
                <a:fillRect/>
              </a:stretch>
            </p:blipFill>
            <p:spPr>
              <a:xfrm>
                <a:off x="4140249" y="223325"/>
                <a:ext cx="367275" cy="367250"/>
              </a:xfrm>
              <a:prstGeom prst="rect">
                <a:avLst/>
              </a:prstGeom>
              <a:noFill/>
              <a:ln>
                <a:noFill/>
              </a:ln>
            </p:spPr>
          </p:pic>
        </p:grpSp>
        <p:grpSp>
          <p:nvGrpSpPr>
            <p:cNvPr id="618" name="Google Shape;618;p32"/>
            <p:cNvGrpSpPr/>
            <p:nvPr/>
          </p:nvGrpSpPr>
          <p:grpSpPr>
            <a:xfrm>
              <a:off x="4182167" y="27791"/>
              <a:ext cx="421800" cy="389400"/>
              <a:chOff x="4646638" y="209275"/>
              <a:chExt cx="421800" cy="389400"/>
            </a:xfrm>
          </p:grpSpPr>
          <p:pic>
            <p:nvPicPr>
              <p:cNvPr id="619" name="Google Shape;619;p32"/>
              <p:cNvPicPr preferRelativeResize="0"/>
              <p:nvPr/>
            </p:nvPicPr>
            <p:blipFill rotWithShape="1">
              <a:blip r:embed="rId18">
                <a:alphaModFix/>
              </a:blip>
              <a:srcRect b="29545" l="18473" r="50741" t="29269"/>
              <a:stretch/>
            </p:blipFill>
            <p:spPr>
              <a:xfrm>
                <a:off x="4646638" y="209275"/>
                <a:ext cx="421800" cy="389400"/>
              </a:xfrm>
              <a:prstGeom prst="roundRect">
                <a:avLst>
                  <a:gd fmla="val 16667" name="adj"/>
                </a:avLst>
              </a:prstGeom>
              <a:noFill/>
              <a:ln>
                <a:noFill/>
              </a:ln>
            </p:spPr>
          </p:pic>
          <p:pic>
            <p:nvPicPr>
              <p:cNvPr id="620" name="Google Shape;620;p32">
                <a:hlinkClick action="ppaction://hlinksldjump" r:id="rId19"/>
              </p:cNvPr>
              <p:cNvPicPr preferRelativeResize="0"/>
              <p:nvPr/>
            </p:nvPicPr>
            <p:blipFill>
              <a:blip r:embed="rId20">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grpSp>
        <p:nvGrpSpPr>
          <p:cNvPr id="625" name="Google Shape;625;p33"/>
          <p:cNvGrpSpPr/>
          <p:nvPr/>
        </p:nvGrpSpPr>
        <p:grpSpPr>
          <a:xfrm>
            <a:off x="0" y="-2"/>
            <a:ext cx="9144000" cy="444000"/>
            <a:chOff x="0" y="-2"/>
            <a:chExt cx="9144000" cy="444000"/>
          </a:xfrm>
        </p:grpSpPr>
        <p:sp>
          <p:nvSpPr>
            <p:cNvPr id="626" name="Google Shape;626;p33"/>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27" name="Google Shape;627;p33">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sp>
        <p:nvSpPr>
          <p:cNvPr id="628" name="Google Shape;628;p33"/>
          <p:cNvSpPr txBox="1"/>
          <p:nvPr/>
        </p:nvSpPr>
        <p:spPr>
          <a:xfrm>
            <a:off x="126500" y="1568243"/>
            <a:ext cx="8892300" cy="1003500"/>
          </a:xfrm>
          <a:prstGeom prst="rect">
            <a:avLst/>
          </a:prstGeom>
          <a:solidFill>
            <a:srgbClr val="000000">
              <a:alpha val="66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chemeClr val="lt1"/>
                </a:solidFill>
                <a:latin typeface="Old Standard TT"/>
                <a:ea typeface="Old Standard TT"/>
                <a:cs typeface="Old Standard TT"/>
                <a:sym typeface="Old Standard TT"/>
              </a:rPr>
              <a:t>Thank you for your attention!</a:t>
            </a:r>
            <a:endParaRPr b="1" sz="4200">
              <a:solidFill>
                <a:schemeClr val="lt1"/>
              </a:solidFill>
              <a:latin typeface="Old Standard TT"/>
              <a:ea typeface="Old Standard TT"/>
              <a:cs typeface="Old Standard TT"/>
              <a:sym typeface="Old Standard TT"/>
            </a:endParaRPr>
          </a:p>
        </p:txBody>
      </p:sp>
      <p:grpSp>
        <p:nvGrpSpPr>
          <p:cNvPr id="629" name="Google Shape;629;p33"/>
          <p:cNvGrpSpPr/>
          <p:nvPr/>
        </p:nvGrpSpPr>
        <p:grpSpPr>
          <a:xfrm>
            <a:off x="3857634" y="27916"/>
            <a:ext cx="421800" cy="392100"/>
            <a:chOff x="3601198" y="207925"/>
            <a:chExt cx="421800" cy="392100"/>
          </a:xfrm>
        </p:grpSpPr>
        <p:pic>
          <p:nvPicPr>
            <p:cNvPr id="630" name="Google Shape;630;p33"/>
            <p:cNvPicPr preferRelativeResize="0"/>
            <p:nvPr/>
          </p:nvPicPr>
          <p:blipFill rotWithShape="1">
            <a:blip r:embed="rId5">
              <a:alphaModFix/>
            </a:blip>
            <a:srcRect b="25897" l="54847" r="16677" t="25577"/>
            <a:stretch/>
          </p:blipFill>
          <p:spPr>
            <a:xfrm flipH="1">
              <a:off x="3601198" y="207925"/>
              <a:ext cx="421800" cy="392100"/>
            </a:xfrm>
            <a:prstGeom prst="roundRect">
              <a:avLst>
                <a:gd fmla="val 16667" name="adj"/>
              </a:avLst>
            </a:prstGeom>
            <a:noFill/>
            <a:ln>
              <a:noFill/>
            </a:ln>
          </p:spPr>
        </p:pic>
        <p:pic>
          <p:nvPicPr>
            <p:cNvPr id="631" name="Google Shape;631;p33">
              <a:hlinkClick action="ppaction://hlinksldjump" r:id="rId6"/>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632" name="Google Shape;632;p33"/>
          <p:cNvGrpSpPr/>
          <p:nvPr/>
        </p:nvGrpSpPr>
        <p:grpSpPr>
          <a:xfrm>
            <a:off x="4361759" y="27916"/>
            <a:ext cx="421800" cy="392100"/>
            <a:chOff x="4112225" y="207925"/>
            <a:chExt cx="421800" cy="392100"/>
          </a:xfrm>
        </p:grpSpPr>
        <p:pic>
          <p:nvPicPr>
            <p:cNvPr id="633" name="Google Shape;633;p33"/>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634" name="Google Shape;634;p33">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635" name="Google Shape;635;p33"/>
          <p:cNvGrpSpPr/>
          <p:nvPr/>
        </p:nvGrpSpPr>
        <p:grpSpPr>
          <a:xfrm>
            <a:off x="4868563" y="29266"/>
            <a:ext cx="421800" cy="389400"/>
            <a:chOff x="4646638" y="209275"/>
            <a:chExt cx="421800" cy="389400"/>
          </a:xfrm>
        </p:grpSpPr>
        <p:pic>
          <p:nvPicPr>
            <p:cNvPr id="636" name="Google Shape;636;p33"/>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637" name="Google Shape;637;p33">
              <a:hlinkClick action="ppaction://hlinksldjump" r:id="rId12"/>
            </p:cNvPr>
            <p:cNvPicPr preferRelativeResize="0"/>
            <p:nvPr/>
          </p:nvPicPr>
          <p:blipFill>
            <a:blip r:embed="rId13">
              <a:alphaModFix/>
            </a:blip>
            <a:stretch>
              <a:fillRect/>
            </a:stretch>
          </p:blipFill>
          <p:spPr>
            <a:xfrm>
              <a:off x="4710198" y="259213"/>
              <a:ext cx="305875" cy="305875"/>
            </a:xfrm>
            <a:prstGeom prst="rect">
              <a:avLst/>
            </a:prstGeom>
            <a:noFill/>
            <a:ln>
              <a:noFill/>
            </a:ln>
          </p:spPr>
        </p:pic>
      </p:grpSp>
      <p:grpSp>
        <p:nvGrpSpPr>
          <p:cNvPr id="638" name="Google Shape;638;p33"/>
          <p:cNvGrpSpPr/>
          <p:nvPr/>
        </p:nvGrpSpPr>
        <p:grpSpPr>
          <a:xfrm>
            <a:off x="5382294" y="27916"/>
            <a:ext cx="421800" cy="392100"/>
            <a:chOff x="5181075" y="207925"/>
            <a:chExt cx="421800" cy="392100"/>
          </a:xfrm>
        </p:grpSpPr>
        <p:pic>
          <p:nvPicPr>
            <p:cNvPr id="639" name="Google Shape;639;p33"/>
            <p:cNvPicPr preferRelativeResize="0"/>
            <p:nvPr/>
          </p:nvPicPr>
          <p:blipFill rotWithShape="1">
            <a:blip r:embed="rId14">
              <a:alphaModFix/>
            </a:blip>
            <a:srcRect b="37467" l="16911" r="63701" t="31577"/>
            <a:stretch/>
          </p:blipFill>
          <p:spPr>
            <a:xfrm>
              <a:off x="5181075" y="207925"/>
              <a:ext cx="421800" cy="392100"/>
            </a:xfrm>
            <a:prstGeom prst="roundRect">
              <a:avLst>
                <a:gd fmla="val 16667" name="adj"/>
              </a:avLst>
            </a:prstGeom>
            <a:noFill/>
            <a:ln>
              <a:noFill/>
            </a:ln>
          </p:spPr>
        </p:pic>
        <p:pic>
          <p:nvPicPr>
            <p:cNvPr id="640" name="Google Shape;640;p33">
              <a:hlinkClick action="ppaction://hlinksldjump" r:id="rId15"/>
            </p:cNvPr>
            <p:cNvPicPr preferRelativeResize="0"/>
            <p:nvPr/>
          </p:nvPicPr>
          <p:blipFill>
            <a:blip r:embed="rId16">
              <a:alphaModFix/>
            </a:blip>
            <a:stretch>
              <a:fillRect/>
            </a:stretch>
          </p:blipFill>
          <p:spPr>
            <a:xfrm>
              <a:off x="5258939" y="260216"/>
              <a:ext cx="274250" cy="303861"/>
            </a:xfrm>
            <a:prstGeom prst="rect">
              <a:avLst/>
            </a:prstGeom>
            <a:noFill/>
            <a:ln>
              <a:noFill/>
            </a:ln>
          </p:spPr>
        </p:pic>
      </p:grpSp>
      <p:grpSp>
        <p:nvGrpSpPr>
          <p:cNvPr id="641" name="Google Shape;641;p33"/>
          <p:cNvGrpSpPr/>
          <p:nvPr/>
        </p:nvGrpSpPr>
        <p:grpSpPr>
          <a:xfrm>
            <a:off x="3332934" y="26441"/>
            <a:ext cx="421800" cy="392100"/>
            <a:chOff x="3090174" y="207925"/>
            <a:chExt cx="421800" cy="392100"/>
          </a:xfrm>
        </p:grpSpPr>
        <p:pic>
          <p:nvPicPr>
            <p:cNvPr id="642" name="Google Shape;642;p33"/>
            <p:cNvPicPr preferRelativeResize="0"/>
            <p:nvPr/>
          </p:nvPicPr>
          <p:blipFill rotWithShape="1">
            <a:blip r:embed="rId1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43" name="Google Shape;643;p33">
              <a:hlinkClick action="ppaction://hlinksldjump" r:id="rId18"/>
            </p:cNvPr>
            <p:cNvPicPr preferRelativeResize="0"/>
            <p:nvPr/>
          </p:nvPicPr>
          <p:blipFill>
            <a:blip r:embed="rId19">
              <a:alphaModFix/>
            </a:blip>
            <a:stretch>
              <a:fillRect/>
            </a:stretch>
          </p:blipFill>
          <p:spPr>
            <a:xfrm>
              <a:off x="3174182" y="232499"/>
              <a:ext cx="253800" cy="342950"/>
            </a:xfrm>
            <a:prstGeom prst="rect">
              <a:avLst/>
            </a:prstGeom>
            <a:noFill/>
            <a:ln>
              <a:noFill/>
            </a:ln>
          </p:spPr>
        </p:pic>
      </p:grpSp>
      <p:sp>
        <p:nvSpPr>
          <p:cNvPr id="644" name="Google Shape;644;p33">
            <a:hlinkClick action="ppaction://hlinksldjump" r:id="rId20"/>
          </p:cNvPr>
          <p:cNvSpPr txBox="1"/>
          <p:nvPr/>
        </p:nvSpPr>
        <p:spPr>
          <a:xfrm>
            <a:off x="84300" y="4112075"/>
            <a:ext cx="4236000" cy="906900"/>
          </a:xfrm>
          <a:prstGeom prst="rect">
            <a:avLst/>
          </a:prstGeom>
          <a:solidFill>
            <a:srgbClr val="000000">
              <a:alpha val="66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Old Standard TT"/>
                <a:ea typeface="Old Standard TT"/>
                <a:cs typeface="Old Standard TT"/>
                <a:sym typeface="Old Standard TT"/>
              </a:rPr>
              <a:t>Click the arrow to revisit Insights &amp; Recommendations</a:t>
            </a:r>
            <a:endParaRPr b="1" sz="2400">
              <a:solidFill>
                <a:schemeClr val="lt1"/>
              </a:solidFill>
              <a:latin typeface="Old Standard TT"/>
              <a:ea typeface="Old Standard TT"/>
              <a:cs typeface="Old Standard TT"/>
              <a:sym typeface="Old Standard TT"/>
            </a:endParaRPr>
          </a:p>
        </p:txBody>
      </p:sp>
      <p:pic>
        <p:nvPicPr>
          <p:cNvPr id="645" name="Google Shape;645;p33">
            <a:hlinkClick action="ppaction://hlinksldjump" r:id="rId21"/>
          </p:cNvPr>
          <p:cNvPicPr preferRelativeResize="0"/>
          <p:nvPr/>
        </p:nvPicPr>
        <p:blipFill>
          <a:blip r:embed="rId22">
            <a:alphaModFix/>
          </a:blip>
          <a:stretch>
            <a:fillRect/>
          </a:stretch>
        </p:blipFill>
        <p:spPr>
          <a:xfrm>
            <a:off x="3113850" y="2506100"/>
            <a:ext cx="2412551" cy="260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623225" y="623250"/>
            <a:ext cx="8599500" cy="45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   Some stores (like store 35) have very high volatility in weekly sales. This means there might be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unknown store specific factors affecting weekly sales performance worth investigating.</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   Some holidays do seem to influence weekly sales. Thanksgiving being the best by far with 41% increased sales on average compared to normal weeks. Christmas does influence negatively, with -8% weekly sales on average.</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   Fuel prices do not seem correlated to weekly sales;</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   Unemployment does seem to have a negative correlation with weekly sales, with 58% increased  weekly sales at 4% unemployment rate compared to 14% unemployment rate;</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   CPI does seem to have a slightly negative correlation with average weekly sales, with sales dropping 7% on average when CPI is high;</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   Temperature does not seem to be correlated with weekly sales, but when temperature is very hot, sales are 15% lower on average.</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p:txBody>
      </p:sp>
      <p:pic>
        <p:nvPicPr>
          <p:cNvPr id="101" name="Google Shape;101;p15"/>
          <p:cNvPicPr preferRelativeResize="0"/>
          <p:nvPr/>
        </p:nvPicPr>
        <p:blipFill>
          <a:blip r:embed="rId3">
            <a:alphaModFix/>
          </a:blip>
          <a:stretch>
            <a:fillRect/>
          </a:stretch>
        </p:blipFill>
        <p:spPr>
          <a:xfrm>
            <a:off x="176297" y="852925"/>
            <a:ext cx="501900" cy="501900"/>
          </a:xfrm>
          <a:prstGeom prst="rect">
            <a:avLst/>
          </a:prstGeom>
          <a:noFill/>
          <a:ln>
            <a:noFill/>
          </a:ln>
        </p:spPr>
      </p:pic>
      <p:pic>
        <p:nvPicPr>
          <p:cNvPr id="102" name="Google Shape;102;p15"/>
          <p:cNvPicPr preferRelativeResize="0"/>
          <p:nvPr/>
        </p:nvPicPr>
        <p:blipFill>
          <a:blip r:embed="rId4">
            <a:alphaModFix/>
          </a:blip>
          <a:stretch>
            <a:fillRect/>
          </a:stretch>
        </p:blipFill>
        <p:spPr>
          <a:xfrm>
            <a:off x="176303" y="1568432"/>
            <a:ext cx="501900" cy="501900"/>
          </a:xfrm>
          <a:prstGeom prst="ellipse">
            <a:avLst/>
          </a:prstGeom>
          <a:noFill/>
          <a:ln>
            <a:noFill/>
          </a:ln>
        </p:spPr>
      </p:pic>
      <p:pic>
        <p:nvPicPr>
          <p:cNvPr id="103" name="Google Shape;103;p15"/>
          <p:cNvPicPr preferRelativeResize="0"/>
          <p:nvPr/>
        </p:nvPicPr>
        <p:blipFill>
          <a:blip r:embed="rId5">
            <a:alphaModFix/>
          </a:blip>
          <a:stretch>
            <a:fillRect/>
          </a:stretch>
        </p:blipFill>
        <p:spPr>
          <a:xfrm>
            <a:off x="164163" y="2299548"/>
            <a:ext cx="526200" cy="446400"/>
          </a:xfrm>
          <a:prstGeom prst="ellipse">
            <a:avLst/>
          </a:prstGeom>
          <a:noFill/>
          <a:ln>
            <a:noFill/>
          </a:ln>
        </p:spPr>
      </p:pic>
      <p:pic>
        <p:nvPicPr>
          <p:cNvPr id="104" name="Google Shape;104;p15"/>
          <p:cNvPicPr preferRelativeResize="0"/>
          <p:nvPr/>
        </p:nvPicPr>
        <p:blipFill>
          <a:blip r:embed="rId6">
            <a:alphaModFix/>
          </a:blip>
          <a:stretch>
            <a:fillRect/>
          </a:stretch>
        </p:blipFill>
        <p:spPr>
          <a:xfrm>
            <a:off x="178502" y="2872648"/>
            <a:ext cx="526200" cy="394500"/>
          </a:xfrm>
          <a:prstGeom prst="roundRect">
            <a:avLst>
              <a:gd fmla="val 16667" name="adj"/>
            </a:avLst>
          </a:prstGeom>
          <a:noFill/>
          <a:ln>
            <a:noFill/>
          </a:ln>
        </p:spPr>
      </p:pic>
      <p:pic>
        <p:nvPicPr>
          <p:cNvPr id="105" name="Google Shape;105;p15"/>
          <p:cNvPicPr preferRelativeResize="0"/>
          <p:nvPr/>
        </p:nvPicPr>
        <p:blipFill>
          <a:blip r:embed="rId7">
            <a:alphaModFix/>
          </a:blip>
          <a:stretch>
            <a:fillRect/>
          </a:stretch>
        </p:blipFill>
        <p:spPr>
          <a:xfrm>
            <a:off x="178500" y="3439800"/>
            <a:ext cx="526200" cy="526200"/>
          </a:xfrm>
          <a:prstGeom prst="rect">
            <a:avLst/>
          </a:prstGeom>
          <a:noFill/>
          <a:ln>
            <a:noFill/>
          </a:ln>
        </p:spPr>
      </p:pic>
      <p:pic>
        <p:nvPicPr>
          <p:cNvPr id="106" name="Google Shape;106;p15"/>
          <p:cNvPicPr preferRelativeResize="0"/>
          <p:nvPr/>
        </p:nvPicPr>
        <p:blipFill>
          <a:blip r:embed="rId8">
            <a:alphaModFix/>
          </a:blip>
          <a:stretch>
            <a:fillRect/>
          </a:stretch>
        </p:blipFill>
        <p:spPr>
          <a:xfrm>
            <a:off x="190650" y="4138650"/>
            <a:ext cx="501900" cy="359700"/>
          </a:xfrm>
          <a:prstGeom prst="roundRect">
            <a:avLst>
              <a:gd fmla="val 16667" name="adj"/>
            </a:avLst>
          </a:prstGeom>
          <a:noFill/>
          <a:ln>
            <a:noFill/>
          </a:ln>
        </p:spPr>
      </p:pic>
      <p:grpSp>
        <p:nvGrpSpPr>
          <p:cNvPr id="107" name="Google Shape;107;p15"/>
          <p:cNvGrpSpPr/>
          <p:nvPr/>
        </p:nvGrpSpPr>
        <p:grpSpPr>
          <a:xfrm>
            <a:off x="0" y="-2"/>
            <a:ext cx="9144000" cy="444000"/>
            <a:chOff x="0" y="-2"/>
            <a:chExt cx="9144000" cy="444000"/>
          </a:xfrm>
        </p:grpSpPr>
        <p:grpSp>
          <p:nvGrpSpPr>
            <p:cNvPr id="108" name="Google Shape;108;p15"/>
            <p:cNvGrpSpPr/>
            <p:nvPr/>
          </p:nvGrpSpPr>
          <p:grpSpPr>
            <a:xfrm>
              <a:off x="0" y="-2"/>
              <a:ext cx="9144000" cy="444000"/>
              <a:chOff x="0" y="-2"/>
              <a:chExt cx="9144000" cy="444000"/>
            </a:xfrm>
          </p:grpSpPr>
          <p:sp>
            <p:nvSpPr>
              <p:cNvPr id="109" name="Google Shape;109;p15"/>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10" name="Google Shape;110;p15">
                <a:hlinkClick/>
              </p:cNvPr>
              <p:cNvPicPr preferRelativeResize="0"/>
              <p:nvPr/>
            </p:nvPicPr>
            <p:blipFill>
              <a:blip r:embed="rId9">
                <a:alphaModFix/>
              </a:blip>
              <a:stretch>
                <a:fillRect/>
              </a:stretch>
            </p:blipFill>
            <p:spPr>
              <a:xfrm>
                <a:off x="55231" y="25962"/>
                <a:ext cx="392074" cy="392074"/>
              </a:xfrm>
              <a:prstGeom prst="rect">
                <a:avLst/>
              </a:prstGeom>
              <a:noFill/>
              <a:ln>
                <a:noFill/>
              </a:ln>
            </p:spPr>
          </p:pic>
        </p:grpSp>
        <p:grpSp>
          <p:nvGrpSpPr>
            <p:cNvPr id="111" name="Google Shape;111;p15"/>
            <p:cNvGrpSpPr/>
            <p:nvPr/>
          </p:nvGrpSpPr>
          <p:grpSpPr>
            <a:xfrm>
              <a:off x="3450984" y="23412"/>
              <a:ext cx="1369800" cy="392100"/>
              <a:chOff x="4383125" y="2483625"/>
              <a:chExt cx="1369800" cy="392100"/>
            </a:xfrm>
          </p:grpSpPr>
          <p:pic>
            <p:nvPicPr>
              <p:cNvPr id="112" name="Google Shape;112;p15"/>
              <p:cNvPicPr preferRelativeResize="0"/>
              <p:nvPr/>
            </p:nvPicPr>
            <p:blipFill rotWithShape="1">
              <a:blip r:embed="rId10">
                <a:alphaModFix/>
              </a:blip>
              <a:srcRect b="25897" l="0" r="0" t="25577"/>
              <a:stretch/>
            </p:blipFill>
            <p:spPr>
              <a:xfrm flipH="1">
                <a:off x="4383125" y="2483625"/>
                <a:ext cx="1369800" cy="392100"/>
              </a:xfrm>
              <a:prstGeom prst="roundRect">
                <a:avLst>
                  <a:gd fmla="val 16667" name="adj"/>
                </a:avLst>
              </a:prstGeom>
              <a:noFill/>
              <a:ln>
                <a:noFill/>
              </a:ln>
            </p:spPr>
          </p:pic>
          <p:sp>
            <p:nvSpPr>
              <p:cNvPr id="113" name="Google Shape;113;p15"/>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Insights</a:t>
                </a:r>
                <a:endParaRPr b="1">
                  <a:solidFill>
                    <a:srgbClr val="FFFFFF"/>
                  </a:solidFill>
                  <a:latin typeface="Poppins"/>
                  <a:ea typeface="Poppins"/>
                  <a:cs typeface="Poppins"/>
                  <a:sym typeface="Poppins"/>
                </a:endParaRPr>
              </a:p>
            </p:txBody>
          </p:sp>
          <p:pic>
            <p:nvPicPr>
              <p:cNvPr id="114" name="Google Shape;114;p15"/>
              <p:cNvPicPr preferRelativeResize="0"/>
              <p:nvPr/>
            </p:nvPicPr>
            <p:blipFill>
              <a:blip r:embed="rId11">
                <a:alphaModFix/>
              </a:blip>
              <a:stretch>
                <a:fillRect/>
              </a:stretch>
            </p:blipFill>
            <p:spPr>
              <a:xfrm>
                <a:off x="4426613" y="2517525"/>
                <a:ext cx="290767" cy="324299"/>
              </a:xfrm>
              <a:prstGeom prst="rect">
                <a:avLst/>
              </a:prstGeom>
              <a:noFill/>
              <a:ln>
                <a:noFill/>
              </a:ln>
            </p:spPr>
          </p:pic>
        </p:grpSp>
        <p:grpSp>
          <p:nvGrpSpPr>
            <p:cNvPr id="115" name="Google Shape;115;p15"/>
            <p:cNvGrpSpPr/>
            <p:nvPr/>
          </p:nvGrpSpPr>
          <p:grpSpPr>
            <a:xfrm>
              <a:off x="2977619" y="22951"/>
              <a:ext cx="421800" cy="392100"/>
              <a:chOff x="3090174" y="207925"/>
              <a:chExt cx="421800" cy="392100"/>
            </a:xfrm>
          </p:grpSpPr>
          <p:pic>
            <p:nvPicPr>
              <p:cNvPr id="116" name="Google Shape;116;p15"/>
              <p:cNvPicPr preferRelativeResize="0"/>
              <p:nvPr/>
            </p:nvPicPr>
            <p:blipFill rotWithShape="1">
              <a:blip r:embed="rId12">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117" name="Google Shape;117;p15">
                <a:hlinkClick action="ppaction://hlinksldjump" r:id="rId13"/>
              </p:cNvPr>
              <p:cNvPicPr preferRelativeResize="0"/>
              <p:nvPr/>
            </p:nvPicPr>
            <p:blipFill>
              <a:blip r:embed="rId14">
                <a:alphaModFix/>
              </a:blip>
              <a:stretch>
                <a:fillRect/>
              </a:stretch>
            </p:blipFill>
            <p:spPr>
              <a:xfrm>
                <a:off x="3174182" y="232499"/>
                <a:ext cx="253800" cy="342950"/>
              </a:xfrm>
              <a:prstGeom prst="rect">
                <a:avLst/>
              </a:prstGeom>
              <a:noFill/>
              <a:ln>
                <a:noFill/>
              </a:ln>
            </p:spPr>
          </p:pic>
        </p:grpSp>
        <p:grpSp>
          <p:nvGrpSpPr>
            <p:cNvPr id="118" name="Google Shape;118;p15"/>
            <p:cNvGrpSpPr/>
            <p:nvPr/>
          </p:nvGrpSpPr>
          <p:grpSpPr>
            <a:xfrm>
              <a:off x="4874225" y="22951"/>
              <a:ext cx="421800" cy="392100"/>
              <a:chOff x="4112225" y="207925"/>
              <a:chExt cx="421800" cy="392100"/>
            </a:xfrm>
          </p:grpSpPr>
          <p:pic>
            <p:nvPicPr>
              <p:cNvPr id="119" name="Google Shape;119;p15"/>
              <p:cNvPicPr preferRelativeResize="0"/>
              <p:nvPr/>
            </p:nvPicPr>
            <p:blipFill rotWithShape="1">
              <a:blip r:embed="rId15">
                <a:alphaModFix/>
              </a:blip>
              <a:srcRect b="50935" l="31164" r="38255" t="20584"/>
              <a:stretch/>
            </p:blipFill>
            <p:spPr>
              <a:xfrm>
                <a:off x="4112225" y="207925"/>
                <a:ext cx="421800" cy="392100"/>
              </a:xfrm>
              <a:prstGeom prst="roundRect">
                <a:avLst>
                  <a:gd fmla="val 16667" name="adj"/>
                </a:avLst>
              </a:prstGeom>
              <a:noFill/>
              <a:ln>
                <a:noFill/>
              </a:ln>
            </p:spPr>
          </p:pic>
          <p:pic>
            <p:nvPicPr>
              <p:cNvPr id="120" name="Google Shape;120;p15">
                <a:hlinkClick action="ppaction://hlinksldjump" r:id="rId16"/>
              </p:cNvPr>
              <p:cNvPicPr preferRelativeResize="0"/>
              <p:nvPr/>
            </p:nvPicPr>
            <p:blipFill>
              <a:blip r:embed="rId17">
                <a:alphaModFix/>
              </a:blip>
              <a:stretch>
                <a:fillRect/>
              </a:stretch>
            </p:blipFill>
            <p:spPr>
              <a:xfrm>
                <a:off x="4140249" y="223325"/>
                <a:ext cx="367275" cy="367250"/>
              </a:xfrm>
              <a:prstGeom prst="rect">
                <a:avLst/>
              </a:prstGeom>
              <a:noFill/>
              <a:ln>
                <a:noFill/>
              </a:ln>
            </p:spPr>
          </p:pic>
        </p:grpSp>
        <p:grpSp>
          <p:nvGrpSpPr>
            <p:cNvPr id="121" name="Google Shape;121;p15"/>
            <p:cNvGrpSpPr/>
            <p:nvPr/>
          </p:nvGrpSpPr>
          <p:grpSpPr>
            <a:xfrm>
              <a:off x="5408638" y="24301"/>
              <a:ext cx="421800" cy="389400"/>
              <a:chOff x="5134275" y="209275"/>
              <a:chExt cx="421800" cy="389400"/>
            </a:xfrm>
          </p:grpSpPr>
          <p:pic>
            <p:nvPicPr>
              <p:cNvPr id="122" name="Google Shape;122;p15"/>
              <p:cNvPicPr preferRelativeResize="0"/>
              <p:nvPr/>
            </p:nvPicPr>
            <p:blipFill rotWithShape="1">
              <a:blip r:embed="rId18">
                <a:alphaModFix/>
              </a:blip>
              <a:srcRect b="29545" l="18473" r="50741" t="29269"/>
              <a:stretch/>
            </p:blipFill>
            <p:spPr>
              <a:xfrm>
                <a:off x="5134275" y="209275"/>
                <a:ext cx="421800" cy="389400"/>
              </a:xfrm>
              <a:prstGeom prst="roundRect">
                <a:avLst>
                  <a:gd fmla="val 16667" name="adj"/>
                </a:avLst>
              </a:prstGeom>
              <a:noFill/>
              <a:ln>
                <a:noFill/>
              </a:ln>
            </p:spPr>
          </p:pic>
          <p:pic>
            <p:nvPicPr>
              <p:cNvPr id="123" name="Google Shape;123;p15">
                <a:hlinkClick action="ppaction://hlinksldjump" r:id="rId19"/>
              </p:cNvPr>
              <p:cNvPicPr preferRelativeResize="0"/>
              <p:nvPr/>
            </p:nvPicPr>
            <p:blipFill>
              <a:blip r:embed="rId20">
                <a:alphaModFix/>
              </a:blip>
              <a:stretch>
                <a:fillRect/>
              </a:stretch>
            </p:blipFill>
            <p:spPr>
              <a:xfrm>
                <a:off x="5197835" y="259213"/>
                <a:ext cx="305875" cy="305875"/>
              </a:xfrm>
              <a:prstGeom prst="rect">
                <a:avLst/>
              </a:prstGeom>
              <a:noFill/>
              <a:ln>
                <a:noFill/>
              </a:ln>
            </p:spPr>
          </p:pic>
        </p:grpSp>
        <p:grpSp>
          <p:nvGrpSpPr>
            <p:cNvPr id="124" name="Google Shape;124;p15"/>
            <p:cNvGrpSpPr/>
            <p:nvPr/>
          </p:nvGrpSpPr>
          <p:grpSpPr>
            <a:xfrm>
              <a:off x="5943075" y="22951"/>
              <a:ext cx="421800" cy="392100"/>
              <a:chOff x="4623250" y="207925"/>
              <a:chExt cx="421800" cy="392100"/>
            </a:xfrm>
          </p:grpSpPr>
          <p:pic>
            <p:nvPicPr>
              <p:cNvPr id="125" name="Google Shape;125;p15"/>
              <p:cNvPicPr preferRelativeResize="0"/>
              <p:nvPr/>
            </p:nvPicPr>
            <p:blipFill rotWithShape="1">
              <a:blip r:embed="rId21">
                <a:alphaModFix/>
              </a:blip>
              <a:srcRect b="37467" l="16911" r="63701" t="31577"/>
              <a:stretch/>
            </p:blipFill>
            <p:spPr>
              <a:xfrm>
                <a:off x="4623250" y="207925"/>
                <a:ext cx="421800" cy="392100"/>
              </a:xfrm>
              <a:prstGeom prst="roundRect">
                <a:avLst>
                  <a:gd fmla="val 16667" name="adj"/>
                </a:avLst>
              </a:prstGeom>
              <a:noFill/>
              <a:ln>
                <a:noFill/>
              </a:ln>
            </p:spPr>
          </p:pic>
          <p:pic>
            <p:nvPicPr>
              <p:cNvPr id="126" name="Google Shape;126;p15">
                <a:hlinkClick action="ppaction://hlinksldjump" r:id="rId22"/>
              </p:cNvPr>
              <p:cNvPicPr preferRelativeResize="0"/>
              <p:nvPr/>
            </p:nvPicPr>
            <p:blipFill>
              <a:blip r:embed="rId23">
                <a:alphaModFix/>
              </a:blip>
              <a:stretch>
                <a:fillRect/>
              </a:stretch>
            </p:blipFill>
            <p:spPr>
              <a:xfrm>
                <a:off x="4701114" y="260216"/>
                <a:ext cx="274250" cy="303861"/>
              </a:xfrm>
              <a:prstGeom prst="rect">
                <a:avLst/>
              </a:prstGeom>
              <a:noFill/>
              <a:ln>
                <a:noFill/>
              </a:ln>
            </p:spPr>
          </p:pic>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nvSpPr>
        <p:spPr>
          <a:xfrm>
            <a:off x="745000" y="584425"/>
            <a:ext cx="8360100" cy="43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 </a:t>
            </a:r>
            <a:r>
              <a:rPr b="1" lang="en">
                <a:solidFill>
                  <a:schemeClr val="dk1"/>
                </a:solidFill>
                <a:latin typeface="Old Standard TT"/>
                <a:ea typeface="Old Standard TT"/>
                <a:cs typeface="Old Standard TT"/>
                <a:sym typeface="Old Standard TT"/>
              </a:rPr>
              <a:t>Conduct Store Deep Dives:</a:t>
            </a:r>
            <a:r>
              <a:rPr lang="en">
                <a:solidFill>
                  <a:schemeClr val="dk1"/>
                </a:solidFill>
                <a:latin typeface="Old Standard TT"/>
                <a:ea typeface="Old Standard TT"/>
                <a:cs typeface="Old Standard TT"/>
                <a:sym typeface="Old Standard TT"/>
              </a:rPr>
              <a:t>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For the top 5 most volatile stores, investigate local factors (e.g., specific dates of local events,</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regional manager changes, competitor openings) that correlate with their sales peaks and troughs.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The goal is to standardize and replicate the successes while mitigating the dips.</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 </a:t>
            </a:r>
            <a:r>
              <a:rPr b="1" lang="en">
                <a:solidFill>
                  <a:schemeClr val="dk1"/>
                </a:solidFill>
                <a:latin typeface="Old Standard TT"/>
                <a:ea typeface="Old Standard TT"/>
                <a:cs typeface="Old Standard TT"/>
                <a:sym typeface="Old Standard TT"/>
              </a:rPr>
              <a:t>Capitalize on the Holiday Effect:  </a:t>
            </a:r>
            <a:endParaRPr b="1">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rPr lang="en">
                <a:solidFill>
                  <a:schemeClr val="dk1"/>
                </a:solidFill>
                <a:latin typeface="Old Standard TT"/>
                <a:ea typeface="Old Standard TT"/>
                <a:cs typeface="Old Standard TT"/>
                <a:sym typeface="Old Standard TT"/>
              </a:rPr>
              <a:t> Ensure adequate staffing, optimal inventory levels, and aggressive short-term promotions during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the weeks immediately preceding and during a holiday. Treat these periods as critical revenue drivers;</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b="1" lang="en">
                <a:solidFill>
                  <a:schemeClr val="dk1"/>
                </a:solidFill>
                <a:latin typeface="Old Standard TT"/>
                <a:ea typeface="Old Standard TT"/>
                <a:cs typeface="Old Standard TT"/>
                <a:sym typeface="Old Standard TT"/>
              </a:rPr>
              <a:t> Focus on Value and Essentials: </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During periods of rising national/regional Unemployment or CPI, shift marketing focus to everyday</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value items and store-brand essentials to attract budget-conscious shoppers and protect market share</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from discounters;</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 </a:t>
            </a:r>
            <a:r>
              <a:rPr b="1" lang="en">
                <a:solidFill>
                  <a:schemeClr val="dk1"/>
                </a:solidFill>
                <a:latin typeface="Old Standard TT"/>
                <a:ea typeface="Old Standard TT"/>
                <a:cs typeface="Old Standard TT"/>
                <a:sym typeface="Old Standard TT"/>
              </a:rPr>
              <a:t>Exercise caution opening stores in very hot locations. </a:t>
            </a:r>
            <a:endParaRPr b="1">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rPr lang="en">
                <a:solidFill>
                  <a:schemeClr val="dk1"/>
                </a:solidFill>
                <a:latin typeface="Old Standard TT"/>
                <a:ea typeface="Old Standard TT"/>
                <a:cs typeface="Old Standard TT"/>
                <a:sym typeface="Old Standard TT"/>
              </a:rPr>
              <a:t> It’s possible consumers avoid leaving their homes unless necessary, reducing in-store visits.</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rPr lang="en">
                <a:solidFill>
                  <a:schemeClr val="dk1"/>
                </a:solidFill>
                <a:latin typeface="Old Standard TT"/>
                <a:ea typeface="Old Standard TT"/>
                <a:cs typeface="Old Standard TT"/>
                <a:sym typeface="Old Standard TT"/>
              </a:rPr>
              <a:t> Heatwaves can disrupt supply chains, particularly for fresh produce, dairy, and meat. This can lead</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dk1"/>
                </a:solidFill>
                <a:latin typeface="Old Standard TT"/>
                <a:ea typeface="Old Standard TT"/>
                <a:cs typeface="Old Standard TT"/>
                <a:sym typeface="Old Standard TT"/>
              </a:rPr>
              <a:t>     to less availability and fewer purchases.</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a:t>
            </a:r>
            <a:endParaRPr>
              <a:solidFill>
                <a:schemeClr val="dk1"/>
              </a:solidFill>
              <a:latin typeface="Old Standard TT"/>
              <a:ea typeface="Old Standard TT"/>
              <a:cs typeface="Old Standard TT"/>
              <a:sym typeface="Old Standard TT"/>
            </a:endParaRPr>
          </a:p>
        </p:txBody>
      </p:sp>
      <p:pic>
        <p:nvPicPr>
          <p:cNvPr id="132" name="Google Shape;132;p16"/>
          <p:cNvPicPr preferRelativeResize="0"/>
          <p:nvPr/>
        </p:nvPicPr>
        <p:blipFill>
          <a:blip r:embed="rId3">
            <a:alphaModFix/>
          </a:blip>
          <a:stretch>
            <a:fillRect/>
          </a:stretch>
        </p:blipFill>
        <p:spPr>
          <a:xfrm>
            <a:off x="97488" y="894315"/>
            <a:ext cx="659125" cy="659125"/>
          </a:xfrm>
          <a:prstGeom prst="rect">
            <a:avLst/>
          </a:prstGeom>
          <a:noFill/>
          <a:ln>
            <a:noFill/>
          </a:ln>
        </p:spPr>
      </p:pic>
      <p:pic>
        <p:nvPicPr>
          <p:cNvPr id="133" name="Google Shape;133;p16"/>
          <p:cNvPicPr preferRelativeResize="0"/>
          <p:nvPr/>
        </p:nvPicPr>
        <p:blipFill>
          <a:blip r:embed="rId4">
            <a:alphaModFix/>
          </a:blip>
          <a:stretch>
            <a:fillRect/>
          </a:stretch>
        </p:blipFill>
        <p:spPr>
          <a:xfrm>
            <a:off x="97512" y="1888872"/>
            <a:ext cx="659100" cy="659100"/>
          </a:xfrm>
          <a:prstGeom prst="ellipse">
            <a:avLst/>
          </a:prstGeom>
          <a:noFill/>
          <a:ln>
            <a:noFill/>
          </a:ln>
        </p:spPr>
      </p:pic>
      <p:pic>
        <p:nvPicPr>
          <p:cNvPr id="134" name="Google Shape;134;p16"/>
          <p:cNvPicPr preferRelativeResize="0"/>
          <p:nvPr/>
        </p:nvPicPr>
        <p:blipFill>
          <a:blip r:embed="rId5">
            <a:alphaModFix/>
          </a:blip>
          <a:stretch>
            <a:fillRect/>
          </a:stretch>
        </p:blipFill>
        <p:spPr>
          <a:xfrm>
            <a:off x="53695" y="2816393"/>
            <a:ext cx="746700" cy="738625"/>
          </a:xfrm>
          <a:prstGeom prst="rect">
            <a:avLst/>
          </a:prstGeom>
          <a:noFill/>
          <a:ln>
            <a:noFill/>
          </a:ln>
        </p:spPr>
      </p:pic>
      <p:pic>
        <p:nvPicPr>
          <p:cNvPr id="135" name="Google Shape;135;p16"/>
          <p:cNvPicPr preferRelativeResize="0"/>
          <p:nvPr/>
        </p:nvPicPr>
        <p:blipFill>
          <a:blip r:embed="rId6">
            <a:alphaModFix/>
          </a:blip>
          <a:stretch>
            <a:fillRect/>
          </a:stretch>
        </p:blipFill>
        <p:spPr>
          <a:xfrm>
            <a:off x="91301" y="4040709"/>
            <a:ext cx="700200" cy="501900"/>
          </a:xfrm>
          <a:prstGeom prst="roundRect">
            <a:avLst>
              <a:gd fmla="val 16667" name="adj"/>
            </a:avLst>
          </a:prstGeom>
          <a:noFill/>
          <a:ln>
            <a:noFill/>
          </a:ln>
        </p:spPr>
      </p:pic>
      <p:grpSp>
        <p:nvGrpSpPr>
          <p:cNvPr id="136" name="Google Shape;136;p16"/>
          <p:cNvGrpSpPr/>
          <p:nvPr/>
        </p:nvGrpSpPr>
        <p:grpSpPr>
          <a:xfrm>
            <a:off x="0" y="-2"/>
            <a:ext cx="9144000" cy="444000"/>
            <a:chOff x="0" y="-2"/>
            <a:chExt cx="9144000" cy="444000"/>
          </a:xfrm>
        </p:grpSpPr>
        <p:grpSp>
          <p:nvGrpSpPr>
            <p:cNvPr id="137" name="Google Shape;137;p16"/>
            <p:cNvGrpSpPr/>
            <p:nvPr/>
          </p:nvGrpSpPr>
          <p:grpSpPr>
            <a:xfrm>
              <a:off x="0" y="-2"/>
              <a:ext cx="9144000" cy="444000"/>
              <a:chOff x="0" y="-2"/>
              <a:chExt cx="9144000" cy="444000"/>
            </a:xfrm>
          </p:grpSpPr>
          <p:sp>
            <p:nvSpPr>
              <p:cNvPr id="138" name="Google Shape;138;p16"/>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39" name="Google Shape;139;p16">
                <a:hlinkClick/>
              </p:cNvPr>
              <p:cNvPicPr preferRelativeResize="0"/>
              <p:nvPr/>
            </p:nvPicPr>
            <p:blipFill>
              <a:blip r:embed="rId7">
                <a:alphaModFix/>
              </a:blip>
              <a:stretch>
                <a:fillRect/>
              </a:stretch>
            </p:blipFill>
            <p:spPr>
              <a:xfrm>
                <a:off x="55231" y="25962"/>
                <a:ext cx="392074" cy="392074"/>
              </a:xfrm>
              <a:prstGeom prst="rect">
                <a:avLst/>
              </a:prstGeom>
              <a:noFill/>
              <a:ln>
                <a:noFill/>
              </a:ln>
            </p:spPr>
          </p:pic>
        </p:grpSp>
        <p:grpSp>
          <p:nvGrpSpPr>
            <p:cNvPr id="140" name="Google Shape;140;p16"/>
            <p:cNvGrpSpPr/>
            <p:nvPr/>
          </p:nvGrpSpPr>
          <p:grpSpPr>
            <a:xfrm>
              <a:off x="3450984" y="23412"/>
              <a:ext cx="1369800" cy="392100"/>
              <a:chOff x="4383125" y="2483625"/>
              <a:chExt cx="1369800" cy="392100"/>
            </a:xfrm>
          </p:grpSpPr>
          <p:pic>
            <p:nvPicPr>
              <p:cNvPr id="141" name="Google Shape;141;p16"/>
              <p:cNvPicPr preferRelativeResize="0"/>
              <p:nvPr/>
            </p:nvPicPr>
            <p:blipFill rotWithShape="1">
              <a:blip r:embed="rId8">
                <a:alphaModFix/>
              </a:blip>
              <a:srcRect b="25897" l="0" r="0" t="25577"/>
              <a:stretch/>
            </p:blipFill>
            <p:spPr>
              <a:xfrm flipH="1">
                <a:off x="4383125" y="2483625"/>
                <a:ext cx="1369800" cy="392100"/>
              </a:xfrm>
              <a:prstGeom prst="roundRect">
                <a:avLst>
                  <a:gd fmla="val 16667" name="adj"/>
                </a:avLst>
              </a:prstGeom>
              <a:noFill/>
              <a:ln>
                <a:noFill/>
              </a:ln>
            </p:spPr>
          </p:pic>
          <p:sp>
            <p:nvSpPr>
              <p:cNvPr id="142" name="Google Shape;142;p16"/>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Recommendations</a:t>
                </a:r>
                <a:endParaRPr b="1" sz="1200">
                  <a:solidFill>
                    <a:srgbClr val="FFFFFF"/>
                  </a:solidFill>
                  <a:latin typeface="Poppins"/>
                  <a:ea typeface="Poppins"/>
                  <a:cs typeface="Poppins"/>
                  <a:sym typeface="Poppins"/>
                </a:endParaRPr>
              </a:p>
            </p:txBody>
          </p:sp>
          <p:pic>
            <p:nvPicPr>
              <p:cNvPr id="143" name="Google Shape;143;p16"/>
              <p:cNvPicPr preferRelativeResize="0"/>
              <p:nvPr/>
            </p:nvPicPr>
            <p:blipFill>
              <a:blip r:embed="rId9">
                <a:alphaModFix/>
              </a:blip>
              <a:stretch>
                <a:fillRect/>
              </a:stretch>
            </p:blipFill>
            <p:spPr>
              <a:xfrm>
                <a:off x="4426613" y="2517525"/>
                <a:ext cx="290767" cy="324299"/>
              </a:xfrm>
              <a:prstGeom prst="rect">
                <a:avLst/>
              </a:prstGeom>
              <a:noFill/>
              <a:ln>
                <a:noFill/>
              </a:ln>
            </p:spPr>
          </p:pic>
        </p:grpSp>
        <p:grpSp>
          <p:nvGrpSpPr>
            <p:cNvPr id="144" name="Google Shape;144;p16"/>
            <p:cNvGrpSpPr/>
            <p:nvPr/>
          </p:nvGrpSpPr>
          <p:grpSpPr>
            <a:xfrm>
              <a:off x="2977619" y="22951"/>
              <a:ext cx="421800" cy="392100"/>
              <a:chOff x="3090174" y="207925"/>
              <a:chExt cx="421800" cy="392100"/>
            </a:xfrm>
          </p:grpSpPr>
          <p:pic>
            <p:nvPicPr>
              <p:cNvPr id="145" name="Google Shape;145;p16"/>
              <p:cNvPicPr preferRelativeResize="0"/>
              <p:nvPr/>
            </p:nvPicPr>
            <p:blipFill rotWithShape="1">
              <a:blip r:embed="rId10">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146" name="Google Shape;146;p16">
                <a:hlinkClick action="ppaction://hlinksldjump" r:id="rId11"/>
              </p:cNvPr>
              <p:cNvPicPr preferRelativeResize="0"/>
              <p:nvPr/>
            </p:nvPicPr>
            <p:blipFill>
              <a:blip r:embed="rId12">
                <a:alphaModFix/>
              </a:blip>
              <a:stretch>
                <a:fillRect/>
              </a:stretch>
            </p:blipFill>
            <p:spPr>
              <a:xfrm>
                <a:off x="3174182" y="232499"/>
                <a:ext cx="253800" cy="342950"/>
              </a:xfrm>
              <a:prstGeom prst="rect">
                <a:avLst/>
              </a:prstGeom>
              <a:noFill/>
              <a:ln>
                <a:noFill/>
              </a:ln>
            </p:spPr>
          </p:pic>
        </p:grpSp>
        <p:grpSp>
          <p:nvGrpSpPr>
            <p:cNvPr id="147" name="Google Shape;147;p16"/>
            <p:cNvGrpSpPr/>
            <p:nvPr/>
          </p:nvGrpSpPr>
          <p:grpSpPr>
            <a:xfrm>
              <a:off x="4874225" y="22951"/>
              <a:ext cx="421800" cy="392100"/>
              <a:chOff x="4112225" y="207925"/>
              <a:chExt cx="421800" cy="392100"/>
            </a:xfrm>
          </p:grpSpPr>
          <p:pic>
            <p:nvPicPr>
              <p:cNvPr id="148" name="Google Shape;148;p16"/>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149" name="Google Shape;149;p16">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150" name="Google Shape;150;p16"/>
            <p:cNvGrpSpPr/>
            <p:nvPr/>
          </p:nvGrpSpPr>
          <p:grpSpPr>
            <a:xfrm>
              <a:off x="5408638" y="24301"/>
              <a:ext cx="421800" cy="389400"/>
              <a:chOff x="5134275" y="209275"/>
              <a:chExt cx="421800" cy="389400"/>
            </a:xfrm>
          </p:grpSpPr>
          <p:pic>
            <p:nvPicPr>
              <p:cNvPr id="151" name="Google Shape;151;p16"/>
              <p:cNvPicPr preferRelativeResize="0"/>
              <p:nvPr/>
            </p:nvPicPr>
            <p:blipFill rotWithShape="1">
              <a:blip r:embed="rId16">
                <a:alphaModFix/>
              </a:blip>
              <a:srcRect b="29545" l="18473" r="50741" t="29269"/>
              <a:stretch/>
            </p:blipFill>
            <p:spPr>
              <a:xfrm>
                <a:off x="5134275" y="209275"/>
                <a:ext cx="421800" cy="389400"/>
              </a:xfrm>
              <a:prstGeom prst="roundRect">
                <a:avLst>
                  <a:gd fmla="val 16667" name="adj"/>
                </a:avLst>
              </a:prstGeom>
              <a:noFill/>
              <a:ln>
                <a:noFill/>
              </a:ln>
            </p:spPr>
          </p:pic>
          <p:pic>
            <p:nvPicPr>
              <p:cNvPr id="152" name="Google Shape;152;p16">
                <a:hlinkClick action="ppaction://hlinksldjump" r:id="rId17"/>
              </p:cNvPr>
              <p:cNvPicPr preferRelativeResize="0"/>
              <p:nvPr/>
            </p:nvPicPr>
            <p:blipFill>
              <a:blip r:embed="rId18">
                <a:alphaModFix/>
              </a:blip>
              <a:stretch>
                <a:fillRect/>
              </a:stretch>
            </p:blipFill>
            <p:spPr>
              <a:xfrm>
                <a:off x="5197835" y="259213"/>
                <a:ext cx="305875" cy="305875"/>
              </a:xfrm>
              <a:prstGeom prst="rect">
                <a:avLst/>
              </a:prstGeom>
              <a:noFill/>
              <a:ln>
                <a:noFill/>
              </a:ln>
            </p:spPr>
          </p:pic>
        </p:grpSp>
        <p:grpSp>
          <p:nvGrpSpPr>
            <p:cNvPr id="153" name="Google Shape;153;p16"/>
            <p:cNvGrpSpPr/>
            <p:nvPr/>
          </p:nvGrpSpPr>
          <p:grpSpPr>
            <a:xfrm>
              <a:off x="5943075" y="22951"/>
              <a:ext cx="421800" cy="392100"/>
              <a:chOff x="4623250" y="207925"/>
              <a:chExt cx="421800" cy="392100"/>
            </a:xfrm>
          </p:grpSpPr>
          <p:pic>
            <p:nvPicPr>
              <p:cNvPr id="154" name="Google Shape;154;p16"/>
              <p:cNvPicPr preferRelativeResize="0"/>
              <p:nvPr/>
            </p:nvPicPr>
            <p:blipFill rotWithShape="1">
              <a:blip r:embed="rId19">
                <a:alphaModFix/>
              </a:blip>
              <a:srcRect b="37467" l="16911" r="63701" t="31577"/>
              <a:stretch/>
            </p:blipFill>
            <p:spPr>
              <a:xfrm>
                <a:off x="4623250" y="207925"/>
                <a:ext cx="421800" cy="392100"/>
              </a:xfrm>
              <a:prstGeom prst="roundRect">
                <a:avLst>
                  <a:gd fmla="val 16667" name="adj"/>
                </a:avLst>
              </a:prstGeom>
              <a:noFill/>
              <a:ln>
                <a:noFill/>
              </a:ln>
            </p:spPr>
          </p:pic>
          <p:pic>
            <p:nvPicPr>
              <p:cNvPr id="155" name="Google Shape;155;p16">
                <a:hlinkClick action="ppaction://hlinksldjump" r:id="rId20"/>
              </p:cNvPr>
              <p:cNvPicPr preferRelativeResize="0"/>
              <p:nvPr/>
            </p:nvPicPr>
            <p:blipFill>
              <a:blip r:embed="rId21">
                <a:alphaModFix/>
              </a:blip>
              <a:stretch>
                <a:fillRect/>
              </a:stretch>
            </p:blipFill>
            <p:spPr>
              <a:xfrm>
                <a:off x="4701114" y="260216"/>
                <a:ext cx="274250" cy="303861"/>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nvSpPr>
        <p:spPr>
          <a:xfrm>
            <a:off x="152674" y="443990"/>
            <a:ext cx="8902500" cy="469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u="sng">
                <a:solidFill>
                  <a:schemeClr val="dk1"/>
                </a:solidFill>
                <a:latin typeface="Old Standard TT"/>
                <a:ea typeface="Old Standard TT"/>
                <a:cs typeface="Old Standard TT"/>
                <a:sym typeface="Old Standard TT"/>
              </a:rPr>
              <a:t>Sources:</a:t>
            </a:r>
            <a:endParaRPr b="1" sz="1300" u="sng">
              <a:solidFill>
                <a:schemeClr val="dk1"/>
              </a:solidFill>
              <a:latin typeface="Old Standard TT"/>
              <a:ea typeface="Old Standard TT"/>
              <a:cs typeface="Old Standard TT"/>
              <a:sym typeface="Old Standard TT"/>
            </a:endParaRPr>
          </a:p>
          <a:p>
            <a:pPr indent="0" lvl="0" marL="457200" rtl="0" algn="l">
              <a:lnSpc>
                <a:spcPct val="115000"/>
              </a:lnSpc>
              <a:spcBef>
                <a:spcPts val="1200"/>
              </a:spcBef>
              <a:spcAft>
                <a:spcPts val="0"/>
              </a:spcAft>
              <a:buNone/>
            </a:pPr>
            <a:r>
              <a:rPr b="1" lang="en" sz="1100">
                <a:solidFill>
                  <a:schemeClr val="dk1"/>
                </a:solidFill>
                <a:latin typeface="Old Standard TT"/>
                <a:ea typeface="Old Standard TT"/>
                <a:cs typeface="Old Standard TT"/>
                <a:sym typeface="Old Standard TT"/>
              </a:rPr>
              <a:t>Dataset: </a:t>
            </a:r>
            <a:r>
              <a:rPr lang="en" sz="1100">
                <a:solidFill>
                  <a:schemeClr val="dk1"/>
                </a:solidFill>
                <a:latin typeface="Old Standard TT"/>
                <a:ea typeface="Old Standard TT"/>
                <a:cs typeface="Old Standard TT"/>
                <a:sym typeface="Old Standard TT"/>
              </a:rPr>
              <a:t>https://github.com/zmsantos08/SQL_Walmart_Project/blob/b74a41af7c93eb70ff51e2b7e2927cf690ea32a2/Walmart_Sales.csv</a:t>
            </a:r>
            <a:r>
              <a:rPr lang="en" sz="1100">
                <a:solidFill>
                  <a:schemeClr val="dk1"/>
                </a:solidFill>
                <a:latin typeface="Old Standard TT"/>
                <a:ea typeface="Old Standard TT"/>
                <a:cs typeface="Old Standard TT"/>
                <a:sym typeface="Old Standard TT"/>
              </a:rPr>
              <a:t>)</a:t>
            </a:r>
            <a:endParaRPr sz="11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b="1" lang="en" sz="1300" u="sng">
                <a:solidFill>
                  <a:schemeClr val="dk1"/>
                </a:solidFill>
                <a:latin typeface="Old Standard TT"/>
                <a:ea typeface="Old Standard TT"/>
                <a:cs typeface="Old Standard TT"/>
                <a:sym typeface="Old Standard TT"/>
              </a:rPr>
              <a:t>About the dataset:</a:t>
            </a:r>
            <a:endParaRPr b="1" sz="1300" u="sng">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latin typeface="Old Standard TT"/>
                <a:ea typeface="Old Standard TT"/>
                <a:cs typeface="Old Standard TT"/>
                <a:sym typeface="Old Standard TT"/>
              </a:rPr>
              <a:t>This is the historical data that covers sales from 2010-02-05 to 2012-11-01, in the file Walmart_Store_sales. Within this file you will find the following fields:</a:t>
            </a:r>
            <a:endParaRPr sz="11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Old Standard TT"/>
                <a:ea typeface="Old Standard TT"/>
                <a:cs typeface="Old Standard TT"/>
                <a:sym typeface="Old Standard TT"/>
              </a:rPr>
              <a:t>Store</a:t>
            </a:r>
            <a:r>
              <a:rPr lang="en" sz="1100">
                <a:solidFill>
                  <a:schemeClr val="dk1"/>
                </a:solidFill>
                <a:latin typeface="Old Standard TT"/>
                <a:ea typeface="Old Standard TT"/>
                <a:cs typeface="Old Standard TT"/>
                <a:sym typeface="Old Standard TT"/>
              </a:rPr>
              <a:t> - the store number</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Date</a:t>
            </a:r>
            <a:r>
              <a:rPr lang="en" sz="1100">
                <a:solidFill>
                  <a:schemeClr val="dk1"/>
                </a:solidFill>
                <a:latin typeface="Old Standard TT"/>
                <a:ea typeface="Old Standard TT"/>
                <a:cs typeface="Old Standard TT"/>
                <a:sym typeface="Old Standard TT"/>
              </a:rPr>
              <a:t> - the week of sales</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Weekly_Sales</a:t>
            </a:r>
            <a:r>
              <a:rPr lang="en" sz="1100">
                <a:solidFill>
                  <a:schemeClr val="dk1"/>
                </a:solidFill>
                <a:latin typeface="Old Standard TT"/>
                <a:ea typeface="Old Standard TT"/>
                <a:cs typeface="Old Standard TT"/>
                <a:sym typeface="Old Standard TT"/>
              </a:rPr>
              <a:t> - sales for the given store</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Holiday_Flag</a:t>
            </a:r>
            <a:r>
              <a:rPr lang="en" sz="1100">
                <a:solidFill>
                  <a:schemeClr val="dk1"/>
                </a:solidFill>
                <a:latin typeface="Old Standard TT"/>
                <a:ea typeface="Old Standard TT"/>
                <a:cs typeface="Old Standard TT"/>
                <a:sym typeface="Old Standard TT"/>
              </a:rPr>
              <a:t> - whether the week is a special holiday week 1 – Holiday week 0 – Non-holiday week</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Temperature</a:t>
            </a:r>
            <a:r>
              <a:rPr lang="en" sz="1100">
                <a:solidFill>
                  <a:schemeClr val="dk1"/>
                </a:solidFill>
                <a:latin typeface="Old Standard TT"/>
                <a:ea typeface="Old Standard TT"/>
                <a:cs typeface="Old Standard TT"/>
                <a:sym typeface="Old Standard TT"/>
              </a:rPr>
              <a:t> - Temperature on the day of sale</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Fuel_Price</a:t>
            </a:r>
            <a:r>
              <a:rPr lang="en" sz="1100">
                <a:solidFill>
                  <a:schemeClr val="dk1"/>
                </a:solidFill>
                <a:latin typeface="Old Standard TT"/>
                <a:ea typeface="Old Standard TT"/>
                <a:cs typeface="Old Standard TT"/>
                <a:sym typeface="Old Standard TT"/>
              </a:rPr>
              <a:t> - Cost of fuel in the region</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CPI</a:t>
            </a:r>
            <a:r>
              <a:rPr lang="en" sz="1100">
                <a:solidFill>
                  <a:schemeClr val="dk1"/>
                </a:solidFill>
                <a:latin typeface="Old Standard TT"/>
                <a:ea typeface="Old Standard TT"/>
                <a:cs typeface="Old Standard TT"/>
                <a:sym typeface="Old Standard TT"/>
              </a:rPr>
              <a:t> – Prevailing consumer price index</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Unemployment</a:t>
            </a:r>
            <a:r>
              <a:rPr lang="en" sz="1100">
                <a:solidFill>
                  <a:schemeClr val="dk1"/>
                </a:solidFill>
                <a:latin typeface="Old Standard TT"/>
                <a:ea typeface="Old Standard TT"/>
                <a:cs typeface="Old Standard TT"/>
                <a:sym typeface="Old Standard TT"/>
              </a:rPr>
              <a:t> - Prevailing unemployment rate</a:t>
            </a:r>
            <a:endParaRPr sz="11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1200"/>
              </a:spcAft>
              <a:buNone/>
            </a:pPr>
            <a:r>
              <a:rPr b="1" lang="en" sz="1100" u="sng">
                <a:solidFill>
                  <a:schemeClr val="dk1"/>
                </a:solidFill>
                <a:latin typeface="Old Standard TT"/>
                <a:ea typeface="Old Standard TT"/>
                <a:cs typeface="Old Standard TT"/>
                <a:sym typeface="Old Standard TT"/>
              </a:rPr>
              <a:t>Holiday Events: </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Super Bowl</a:t>
            </a:r>
            <a:r>
              <a:rPr lang="en" sz="1100">
                <a:solidFill>
                  <a:schemeClr val="dk1"/>
                </a:solidFill>
                <a:latin typeface="Old Standard TT"/>
                <a:ea typeface="Old Standard TT"/>
                <a:cs typeface="Old Standard TT"/>
                <a:sym typeface="Old Standard TT"/>
              </a:rPr>
              <a:t>	12-Feb-2010	11-Feb-2011	10-Feb-2012	08-Feb-2013</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Labour Day</a:t>
            </a:r>
            <a:r>
              <a:rPr lang="en" sz="1100">
                <a:solidFill>
                  <a:schemeClr val="dk1"/>
                </a:solidFill>
                <a:latin typeface="Old Standard TT"/>
                <a:ea typeface="Old Standard TT"/>
                <a:cs typeface="Old Standard TT"/>
                <a:sym typeface="Old Standard TT"/>
              </a:rPr>
              <a:t>	10-Sep-2010	09-Sep-2011	07-Sep-2012	06-Sep-2013</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Thanksgiving</a:t>
            </a:r>
            <a:r>
              <a:rPr lang="en" sz="1100">
                <a:solidFill>
                  <a:schemeClr val="dk1"/>
                </a:solidFill>
                <a:latin typeface="Old Standard TT"/>
                <a:ea typeface="Old Standard TT"/>
                <a:cs typeface="Old Standard TT"/>
                <a:sym typeface="Old Standard TT"/>
              </a:rPr>
              <a:t>	26-Nov-2010	25-Nov-2011	23-Nov-2012	29-Nov-2013</a:t>
            </a:r>
            <a:br>
              <a:rPr lang="en" sz="1100">
                <a:solidFill>
                  <a:schemeClr val="dk1"/>
                </a:solidFill>
                <a:latin typeface="Old Standard TT"/>
                <a:ea typeface="Old Standard TT"/>
                <a:cs typeface="Old Standard TT"/>
                <a:sym typeface="Old Standard TT"/>
              </a:rPr>
            </a:br>
            <a:r>
              <a:rPr b="1" lang="en" sz="1100">
                <a:solidFill>
                  <a:schemeClr val="dk1"/>
                </a:solidFill>
                <a:latin typeface="Old Standard TT"/>
                <a:ea typeface="Old Standard TT"/>
                <a:cs typeface="Old Standard TT"/>
                <a:sym typeface="Old Standard TT"/>
              </a:rPr>
              <a:t>Christmas</a:t>
            </a:r>
            <a:r>
              <a:rPr lang="en" sz="1100">
                <a:solidFill>
                  <a:schemeClr val="dk1"/>
                </a:solidFill>
                <a:latin typeface="Old Standard TT"/>
                <a:ea typeface="Old Standard TT"/>
                <a:cs typeface="Old Standard TT"/>
                <a:sym typeface="Old Standard TT"/>
              </a:rPr>
              <a:t>	31-Dec-2010	30-Dec-2011	28-Dec-2012	27-Dec-2013</a:t>
            </a:r>
            <a:endParaRPr sz="1000">
              <a:solidFill>
                <a:schemeClr val="dk1"/>
              </a:solidFill>
              <a:latin typeface="Old Standard TT"/>
              <a:ea typeface="Old Standard TT"/>
              <a:cs typeface="Old Standard TT"/>
              <a:sym typeface="Old Standard TT"/>
            </a:endParaRPr>
          </a:p>
        </p:txBody>
      </p:sp>
      <p:grpSp>
        <p:nvGrpSpPr>
          <p:cNvPr id="161" name="Google Shape;161;p17"/>
          <p:cNvGrpSpPr/>
          <p:nvPr/>
        </p:nvGrpSpPr>
        <p:grpSpPr>
          <a:xfrm>
            <a:off x="0" y="-2"/>
            <a:ext cx="9144000" cy="444000"/>
            <a:chOff x="0" y="-2"/>
            <a:chExt cx="9144000" cy="444000"/>
          </a:xfrm>
        </p:grpSpPr>
        <p:sp>
          <p:nvSpPr>
            <p:cNvPr id="162" name="Google Shape;162;p17"/>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63" name="Google Shape;163;p17">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164" name="Google Shape;164;p17"/>
          <p:cNvGrpSpPr/>
          <p:nvPr/>
        </p:nvGrpSpPr>
        <p:grpSpPr>
          <a:xfrm>
            <a:off x="3852878" y="25537"/>
            <a:ext cx="1383129" cy="444000"/>
            <a:chOff x="4600627" y="1099608"/>
            <a:chExt cx="1383129" cy="444000"/>
          </a:xfrm>
        </p:grpSpPr>
        <p:pic>
          <p:nvPicPr>
            <p:cNvPr id="165" name="Google Shape;165;p17"/>
            <p:cNvPicPr preferRelativeResize="0"/>
            <p:nvPr/>
          </p:nvPicPr>
          <p:blipFill rotWithShape="1">
            <a:blip r:embed="rId4">
              <a:alphaModFix/>
            </a:blip>
            <a:srcRect b="29545" l="0" r="0" t="29269"/>
            <a:stretch/>
          </p:blipFill>
          <p:spPr>
            <a:xfrm>
              <a:off x="4600627" y="1103620"/>
              <a:ext cx="1369800" cy="389400"/>
            </a:xfrm>
            <a:prstGeom prst="roundRect">
              <a:avLst>
                <a:gd fmla="val 16667" name="adj"/>
              </a:avLst>
            </a:prstGeom>
            <a:noFill/>
            <a:ln>
              <a:noFill/>
            </a:ln>
          </p:spPr>
        </p:pic>
        <p:sp>
          <p:nvSpPr>
            <p:cNvPr id="166" name="Google Shape;166;p17"/>
            <p:cNvSpPr txBox="1"/>
            <p:nvPr/>
          </p:nvSpPr>
          <p:spPr>
            <a:xfrm>
              <a:off x="4998856" y="1146910"/>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Collection</a:t>
              </a:r>
              <a:endParaRPr b="1" sz="1279">
                <a:solidFill>
                  <a:srgbClr val="FFFFFF"/>
                </a:solidFill>
                <a:latin typeface="Poppins"/>
                <a:ea typeface="Poppins"/>
                <a:cs typeface="Poppins"/>
                <a:sym typeface="Poppins"/>
              </a:endParaRPr>
            </a:p>
          </p:txBody>
        </p:sp>
        <p:pic>
          <p:nvPicPr>
            <p:cNvPr id="167" name="Google Shape;167;p17"/>
            <p:cNvPicPr preferRelativeResize="0"/>
            <p:nvPr/>
          </p:nvPicPr>
          <p:blipFill>
            <a:blip r:embed="rId5">
              <a:alphaModFix/>
            </a:blip>
            <a:stretch>
              <a:fillRect/>
            </a:stretch>
          </p:blipFill>
          <p:spPr>
            <a:xfrm>
              <a:off x="4605108" y="1099608"/>
              <a:ext cx="444000" cy="444000"/>
            </a:xfrm>
            <a:prstGeom prst="rect">
              <a:avLst/>
            </a:prstGeom>
            <a:noFill/>
            <a:ln>
              <a:noFill/>
            </a:ln>
          </p:spPr>
        </p:pic>
      </p:grpSp>
      <p:grpSp>
        <p:nvGrpSpPr>
          <p:cNvPr id="168" name="Google Shape;168;p17"/>
          <p:cNvGrpSpPr/>
          <p:nvPr/>
        </p:nvGrpSpPr>
        <p:grpSpPr>
          <a:xfrm>
            <a:off x="2865064" y="26441"/>
            <a:ext cx="421800" cy="392100"/>
            <a:chOff x="3090174" y="207925"/>
            <a:chExt cx="421800" cy="392100"/>
          </a:xfrm>
        </p:grpSpPr>
        <p:pic>
          <p:nvPicPr>
            <p:cNvPr id="169" name="Google Shape;169;p17"/>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170" name="Google Shape;170;p17">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171" name="Google Shape;171;p17"/>
          <p:cNvGrpSpPr/>
          <p:nvPr/>
        </p:nvGrpSpPr>
        <p:grpSpPr>
          <a:xfrm>
            <a:off x="5289102" y="24301"/>
            <a:ext cx="421800" cy="389400"/>
            <a:chOff x="5134275" y="209275"/>
            <a:chExt cx="421800" cy="389400"/>
          </a:xfrm>
        </p:grpSpPr>
        <p:pic>
          <p:nvPicPr>
            <p:cNvPr id="172" name="Google Shape;172;p17"/>
            <p:cNvPicPr preferRelativeResize="0"/>
            <p:nvPr/>
          </p:nvPicPr>
          <p:blipFill rotWithShape="1">
            <a:blip r:embed="rId4">
              <a:alphaModFix/>
            </a:blip>
            <a:srcRect b="29545" l="18473" r="50741" t="29269"/>
            <a:stretch/>
          </p:blipFill>
          <p:spPr>
            <a:xfrm>
              <a:off x="5134275" y="209275"/>
              <a:ext cx="421800" cy="389400"/>
            </a:xfrm>
            <a:prstGeom prst="roundRect">
              <a:avLst>
                <a:gd fmla="val 16667" name="adj"/>
              </a:avLst>
            </a:prstGeom>
            <a:noFill/>
            <a:ln>
              <a:noFill/>
            </a:ln>
          </p:spPr>
        </p:pic>
        <p:pic>
          <p:nvPicPr>
            <p:cNvPr id="173" name="Google Shape;173;p17">
              <a:hlinkClick action="ppaction://hlinksldjump" r:id="rId9"/>
            </p:cNvPr>
            <p:cNvPicPr preferRelativeResize="0"/>
            <p:nvPr/>
          </p:nvPicPr>
          <p:blipFill>
            <a:blip r:embed="rId10">
              <a:alphaModFix/>
            </a:blip>
            <a:stretch>
              <a:fillRect/>
            </a:stretch>
          </p:blipFill>
          <p:spPr>
            <a:xfrm>
              <a:off x="5197835" y="259213"/>
              <a:ext cx="305875" cy="305875"/>
            </a:xfrm>
            <a:prstGeom prst="rect">
              <a:avLst/>
            </a:prstGeom>
            <a:noFill/>
            <a:ln>
              <a:noFill/>
            </a:ln>
          </p:spPr>
        </p:pic>
      </p:grpSp>
      <p:grpSp>
        <p:nvGrpSpPr>
          <p:cNvPr id="174" name="Google Shape;174;p17"/>
          <p:cNvGrpSpPr/>
          <p:nvPr/>
        </p:nvGrpSpPr>
        <p:grpSpPr>
          <a:xfrm>
            <a:off x="5787185" y="22951"/>
            <a:ext cx="421800" cy="392100"/>
            <a:chOff x="4623250" y="207925"/>
            <a:chExt cx="421800" cy="392100"/>
          </a:xfrm>
        </p:grpSpPr>
        <p:pic>
          <p:nvPicPr>
            <p:cNvPr id="175" name="Google Shape;175;p17"/>
            <p:cNvPicPr preferRelativeResize="0"/>
            <p:nvPr/>
          </p:nvPicPr>
          <p:blipFill rotWithShape="1">
            <a:blip r:embed="rId11">
              <a:alphaModFix/>
            </a:blip>
            <a:srcRect b="37467" l="16911" r="63701" t="31577"/>
            <a:stretch/>
          </p:blipFill>
          <p:spPr>
            <a:xfrm>
              <a:off x="4623250" y="207925"/>
              <a:ext cx="421800" cy="392100"/>
            </a:xfrm>
            <a:prstGeom prst="roundRect">
              <a:avLst>
                <a:gd fmla="val 16667" name="adj"/>
              </a:avLst>
            </a:prstGeom>
            <a:noFill/>
            <a:ln>
              <a:noFill/>
            </a:ln>
          </p:spPr>
        </p:pic>
        <p:pic>
          <p:nvPicPr>
            <p:cNvPr id="176" name="Google Shape;176;p17">
              <a:hlinkClick action="ppaction://hlinksldjump" r:id="rId12"/>
            </p:cNvPr>
            <p:cNvPicPr preferRelativeResize="0"/>
            <p:nvPr/>
          </p:nvPicPr>
          <p:blipFill>
            <a:blip r:embed="rId13">
              <a:alphaModFix/>
            </a:blip>
            <a:stretch>
              <a:fillRect/>
            </a:stretch>
          </p:blipFill>
          <p:spPr>
            <a:xfrm>
              <a:off x="4701114" y="260216"/>
              <a:ext cx="274250" cy="303861"/>
            </a:xfrm>
            <a:prstGeom prst="rect">
              <a:avLst/>
            </a:prstGeom>
            <a:noFill/>
            <a:ln>
              <a:noFill/>
            </a:ln>
          </p:spPr>
        </p:pic>
      </p:grpSp>
      <p:grpSp>
        <p:nvGrpSpPr>
          <p:cNvPr id="177" name="Google Shape;177;p17"/>
          <p:cNvGrpSpPr/>
          <p:nvPr/>
        </p:nvGrpSpPr>
        <p:grpSpPr>
          <a:xfrm>
            <a:off x="3358793" y="20738"/>
            <a:ext cx="421800" cy="392100"/>
            <a:chOff x="3601198" y="207925"/>
            <a:chExt cx="421800" cy="392100"/>
          </a:xfrm>
        </p:grpSpPr>
        <p:pic>
          <p:nvPicPr>
            <p:cNvPr id="178" name="Google Shape;178;p17"/>
            <p:cNvPicPr preferRelativeResize="0"/>
            <p:nvPr/>
          </p:nvPicPr>
          <p:blipFill rotWithShape="1">
            <a:blip r:embed="rId14">
              <a:alphaModFix/>
            </a:blip>
            <a:srcRect b="25897" l="54847" r="16677" t="25577"/>
            <a:stretch/>
          </p:blipFill>
          <p:spPr>
            <a:xfrm flipH="1">
              <a:off x="3601198" y="207925"/>
              <a:ext cx="421800" cy="392100"/>
            </a:xfrm>
            <a:prstGeom prst="roundRect">
              <a:avLst>
                <a:gd fmla="val 16667" name="adj"/>
              </a:avLst>
            </a:prstGeom>
            <a:noFill/>
            <a:ln>
              <a:noFill/>
            </a:ln>
          </p:spPr>
        </p:pic>
        <p:pic>
          <p:nvPicPr>
            <p:cNvPr id="179" name="Google Shape;179;p17">
              <a:hlinkClick action="ppaction://hlinksldjump" r:id="rId15"/>
            </p:cNvPr>
            <p:cNvPicPr preferRelativeResize="0"/>
            <p:nvPr/>
          </p:nvPicPr>
          <p:blipFill>
            <a:blip r:embed="rId16">
              <a:alphaModFix/>
            </a:blip>
            <a:stretch>
              <a:fillRect/>
            </a:stretch>
          </p:blipFill>
          <p:spPr>
            <a:xfrm>
              <a:off x="3674975" y="253221"/>
              <a:ext cx="274250" cy="30587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8"/>
          <p:cNvSpPr txBox="1"/>
          <p:nvPr/>
        </p:nvSpPr>
        <p:spPr>
          <a:xfrm>
            <a:off x="0" y="414402"/>
            <a:ext cx="8910000" cy="445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dk1"/>
                </a:solidFill>
                <a:latin typeface="Old Standard TT"/>
                <a:ea typeface="Old Standard TT"/>
                <a:cs typeface="Old Standard TT"/>
                <a:sym typeface="Old Standard TT"/>
              </a:rPr>
              <a:t>Creating a duplicate table to preserve the original.</a:t>
            </a:r>
            <a:br>
              <a:rPr lang="en" sz="1200">
                <a:solidFill>
                  <a:schemeClr val="dk1"/>
                </a:solidFill>
                <a:latin typeface="Old Standard TT"/>
                <a:ea typeface="Old Standard TT"/>
                <a:cs typeface="Old Standard TT"/>
                <a:sym typeface="Old Standard TT"/>
              </a:rPr>
            </a:b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rPr b="1" lang="en" sz="1200">
                <a:solidFill>
                  <a:schemeClr val="dk1"/>
                </a:solidFill>
                <a:latin typeface="Old Standard TT"/>
                <a:ea typeface="Old Standard TT"/>
                <a:cs typeface="Old Standard TT"/>
                <a:sym typeface="Old Standard TT"/>
              </a:rPr>
              <a:t>No Duplicates were found.</a:t>
            </a:r>
            <a:br>
              <a:rPr lang="en" sz="1200">
                <a:solidFill>
                  <a:schemeClr val="dk1"/>
                </a:solidFill>
                <a:latin typeface="Old Standard TT"/>
                <a:ea typeface="Old Standard TT"/>
                <a:cs typeface="Old Standard TT"/>
                <a:sym typeface="Old Standard TT"/>
              </a:rPr>
            </a:b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200">
              <a:solidFill>
                <a:schemeClr val="dk1"/>
              </a:solidFill>
              <a:latin typeface="Old Standard TT"/>
              <a:ea typeface="Old Standard TT"/>
              <a:cs typeface="Old Standard TT"/>
              <a:sym typeface="Old Standard TT"/>
            </a:endParaRPr>
          </a:p>
          <a:p>
            <a:pPr indent="0" lvl="0" marL="457200" rtl="0" algn="l">
              <a:lnSpc>
                <a:spcPct val="115000"/>
              </a:lnSpc>
              <a:spcBef>
                <a:spcPts val="1200"/>
              </a:spcBef>
              <a:spcAft>
                <a:spcPts val="1200"/>
              </a:spcAft>
              <a:buNone/>
            </a:pPr>
            <a:r>
              <a:t/>
            </a:r>
            <a:endParaRPr sz="1200">
              <a:solidFill>
                <a:schemeClr val="dk1"/>
              </a:solidFill>
              <a:latin typeface="Old Standard TT"/>
              <a:ea typeface="Old Standard TT"/>
              <a:cs typeface="Old Standard TT"/>
              <a:sym typeface="Old Standard TT"/>
            </a:endParaRPr>
          </a:p>
        </p:txBody>
      </p:sp>
      <p:pic>
        <p:nvPicPr>
          <p:cNvPr id="185" name="Google Shape;185;p18"/>
          <p:cNvPicPr preferRelativeResize="0"/>
          <p:nvPr/>
        </p:nvPicPr>
        <p:blipFill>
          <a:blip r:embed="rId3">
            <a:alphaModFix/>
          </a:blip>
          <a:stretch>
            <a:fillRect/>
          </a:stretch>
        </p:blipFill>
        <p:spPr>
          <a:xfrm>
            <a:off x="145775" y="823998"/>
            <a:ext cx="4105250" cy="1274050"/>
          </a:xfrm>
          <a:prstGeom prst="rect">
            <a:avLst/>
          </a:prstGeom>
          <a:noFill/>
          <a:ln>
            <a:noFill/>
          </a:ln>
        </p:spPr>
      </p:pic>
      <p:pic>
        <p:nvPicPr>
          <p:cNvPr id="186" name="Google Shape;186;p18"/>
          <p:cNvPicPr preferRelativeResize="0"/>
          <p:nvPr/>
        </p:nvPicPr>
        <p:blipFill>
          <a:blip r:embed="rId4">
            <a:alphaModFix/>
          </a:blip>
          <a:stretch>
            <a:fillRect/>
          </a:stretch>
        </p:blipFill>
        <p:spPr>
          <a:xfrm>
            <a:off x="80322" y="3154676"/>
            <a:ext cx="7050350" cy="1841175"/>
          </a:xfrm>
          <a:prstGeom prst="rect">
            <a:avLst/>
          </a:prstGeom>
          <a:noFill/>
          <a:ln>
            <a:noFill/>
          </a:ln>
        </p:spPr>
      </p:pic>
      <p:pic>
        <p:nvPicPr>
          <p:cNvPr id="187" name="Google Shape;187;p18"/>
          <p:cNvPicPr preferRelativeResize="0"/>
          <p:nvPr/>
        </p:nvPicPr>
        <p:blipFill>
          <a:blip r:embed="rId5">
            <a:alphaModFix/>
          </a:blip>
          <a:stretch>
            <a:fillRect/>
          </a:stretch>
        </p:blipFill>
        <p:spPr>
          <a:xfrm>
            <a:off x="5672946" y="787957"/>
            <a:ext cx="2826775" cy="2114450"/>
          </a:xfrm>
          <a:prstGeom prst="rect">
            <a:avLst/>
          </a:prstGeom>
          <a:noFill/>
          <a:ln>
            <a:noFill/>
          </a:ln>
        </p:spPr>
      </p:pic>
      <p:sp>
        <p:nvSpPr>
          <p:cNvPr id="188" name="Google Shape;188;p18"/>
          <p:cNvSpPr txBox="1"/>
          <p:nvPr/>
        </p:nvSpPr>
        <p:spPr>
          <a:xfrm>
            <a:off x="5336900" y="393375"/>
            <a:ext cx="3512100" cy="3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1200">
                <a:solidFill>
                  <a:schemeClr val="dk1"/>
                </a:solidFill>
                <a:latin typeface="Old Standard TT"/>
                <a:ea typeface="Old Standard TT"/>
                <a:cs typeface="Old Standard TT"/>
                <a:sym typeface="Old Standard TT"/>
              </a:rPr>
              <a:t>Converting the date format from String to Date.</a:t>
            </a:r>
            <a:endParaRPr b="1" sz="1200">
              <a:solidFill>
                <a:schemeClr val="dk2"/>
              </a:solidFill>
              <a:latin typeface="Old Standard TT"/>
              <a:ea typeface="Old Standard TT"/>
              <a:cs typeface="Old Standard TT"/>
              <a:sym typeface="Old Standard TT"/>
            </a:endParaRPr>
          </a:p>
        </p:txBody>
      </p:sp>
      <p:grpSp>
        <p:nvGrpSpPr>
          <p:cNvPr id="189" name="Google Shape;189;p18"/>
          <p:cNvGrpSpPr/>
          <p:nvPr/>
        </p:nvGrpSpPr>
        <p:grpSpPr>
          <a:xfrm>
            <a:off x="0" y="-2"/>
            <a:ext cx="9144000" cy="444000"/>
            <a:chOff x="0" y="-2"/>
            <a:chExt cx="9144000" cy="444000"/>
          </a:xfrm>
        </p:grpSpPr>
        <p:sp>
          <p:nvSpPr>
            <p:cNvPr id="190" name="Google Shape;190;p18"/>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91" name="Google Shape;191;p18">
              <a:hlinkClick/>
            </p:cNvPr>
            <p:cNvPicPr preferRelativeResize="0"/>
            <p:nvPr/>
          </p:nvPicPr>
          <p:blipFill>
            <a:blip r:embed="rId6">
              <a:alphaModFix/>
            </a:blip>
            <a:stretch>
              <a:fillRect/>
            </a:stretch>
          </p:blipFill>
          <p:spPr>
            <a:xfrm>
              <a:off x="55231" y="25962"/>
              <a:ext cx="392074" cy="392074"/>
            </a:xfrm>
            <a:prstGeom prst="rect">
              <a:avLst/>
            </a:prstGeom>
            <a:noFill/>
            <a:ln>
              <a:noFill/>
            </a:ln>
          </p:spPr>
        </p:pic>
      </p:grpSp>
      <p:grpSp>
        <p:nvGrpSpPr>
          <p:cNvPr id="192" name="Google Shape;192;p18"/>
          <p:cNvGrpSpPr/>
          <p:nvPr/>
        </p:nvGrpSpPr>
        <p:grpSpPr>
          <a:xfrm>
            <a:off x="4333025" y="25942"/>
            <a:ext cx="1407312" cy="392100"/>
            <a:chOff x="4383125" y="695567"/>
            <a:chExt cx="1407312" cy="392100"/>
          </a:xfrm>
        </p:grpSpPr>
        <p:pic>
          <p:nvPicPr>
            <p:cNvPr id="193" name="Google Shape;193;p18"/>
            <p:cNvPicPr preferRelativeResize="0"/>
            <p:nvPr/>
          </p:nvPicPr>
          <p:blipFill rotWithShape="1">
            <a:blip r:embed="rId7">
              <a:alphaModFix/>
            </a:blip>
            <a:srcRect b="50935" l="0" r="675" t="20584"/>
            <a:stretch/>
          </p:blipFill>
          <p:spPr>
            <a:xfrm>
              <a:off x="4383125" y="695567"/>
              <a:ext cx="1369800" cy="392100"/>
            </a:xfrm>
            <a:prstGeom prst="roundRect">
              <a:avLst>
                <a:gd fmla="val 16667" name="adj"/>
              </a:avLst>
            </a:prstGeom>
            <a:noFill/>
            <a:ln>
              <a:noFill/>
            </a:ln>
          </p:spPr>
        </p:pic>
        <p:pic>
          <p:nvPicPr>
            <p:cNvPr id="194" name="Google Shape;194;p18"/>
            <p:cNvPicPr preferRelativeResize="0"/>
            <p:nvPr/>
          </p:nvPicPr>
          <p:blipFill>
            <a:blip r:embed="rId8">
              <a:alphaModFix/>
            </a:blip>
            <a:stretch>
              <a:fillRect/>
            </a:stretch>
          </p:blipFill>
          <p:spPr>
            <a:xfrm>
              <a:off x="4441825" y="729475"/>
              <a:ext cx="324300" cy="324300"/>
            </a:xfrm>
            <a:prstGeom prst="rect">
              <a:avLst/>
            </a:prstGeom>
            <a:noFill/>
            <a:ln>
              <a:noFill/>
            </a:ln>
          </p:spPr>
        </p:pic>
        <p:sp>
          <p:nvSpPr>
            <p:cNvPr id="195" name="Google Shape;195;p18"/>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196" name="Google Shape;196;p18"/>
          <p:cNvPicPr preferRelativeResize="0"/>
          <p:nvPr/>
        </p:nvPicPr>
        <p:blipFill rotWithShape="1">
          <a:blip r:embed="rId9">
            <a:alphaModFix amt="58000"/>
          </a:blip>
          <a:srcRect b="28888" l="21250" r="53306" t="29061"/>
          <a:stretch/>
        </p:blipFill>
        <p:spPr>
          <a:xfrm>
            <a:off x="2847032" y="26441"/>
            <a:ext cx="421800" cy="392100"/>
          </a:xfrm>
          <a:prstGeom prst="roundRect">
            <a:avLst>
              <a:gd fmla="val 16667" name="adj"/>
            </a:avLst>
          </a:prstGeom>
          <a:noFill/>
          <a:ln>
            <a:noFill/>
          </a:ln>
        </p:spPr>
      </p:pic>
      <p:pic>
        <p:nvPicPr>
          <p:cNvPr id="197" name="Google Shape;197;p18">
            <a:hlinkClick action="ppaction://hlinksldjump" r:id="rId10"/>
          </p:cNvPr>
          <p:cNvPicPr preferRelativeResize="0"/>
          <p:nvPr/>
        </p:nvPicPr>
        <p:blipFill>
          <a:blip r:embed="rId11">
            <a:alphaModFix/>
          </a:blip>
          <a:stretch>
            <a:fillRect/>
          </a:stretch>
        </p:blipFill>
        <p:spPr>
          <a:xfrm>
            <a:off x="2931040" y="51015"/>
            <a:ext cx="253800" cy="342950"/>
          </a:xfrm>
          <a:prstGeom prst="rect">
            <a:avLst/>
          </a:prstGeom>
          <a:noFill/>
          <a:ln>
            <a:noFill/>
          </a:ln>
        </p:spPr>
      </p:pic>
      <p:grpSp>
        <p:nvGrpSpPr>
          <p:cNvPr id="198" name="Google Shape;198;p18"/>
          <p:cNvGrpSpPr/>
          <p:nvPr/>
        </p:nvGrpSpPr>
        <p:grpSpPr>
          <a:xfrm>
            <a:off x="3374384" y="26441"/>
            <a:ext cx="421800" cy="392100"/>
            <a:chOff x="3358056" y="26441"/>
            <a:chExt cx="421800" cy="392100"/>
          </a:xfrm>
        </p:grpSpPr>
        <p:pic>
          <p:nvPicPr>
            <p:cNvPr id="199" name="Google Shape;199;p18"/>
            <p:cNvPicPr preferRelativeResize="0"/>
            <p:nvPr/>
          </p:nvPicPr>
          <p:blipFill rotWithShape="1">
            <a:blip r:embed="rId12">
              <a:alphaModFix/>
            </a:blip>
            <a:srcRect b="25897" l="54847" r="16677" t="25577"/>
            <a:stretch/>
          </p:blipFill>
          <p:spPr>
            <a:xfrm flipH="1">
              <a:off x="3358056" y="26441"/>
              <a:ext cx="421800" cy="392100"/>
            </a:xfrm>
            <a:prstGeom prst="roundRect">
              <a:avLst>
                <a:gd fmla="val 16667" name="adj"/>
              </a:avLst>
            </a:prstGeom>
            <a:noFill/>
            <a:ln>
              <a:noFill/>
            </a:ln>
          </p:spPr>
        </p:pic>
        <p:pic>
          <p:nvPicPr>
            <p:cNvPr id="200" name="Google Shape;200;p18">
              <a:hlinkClick action="ppaction://hlinksldjump" r:id="rId13"/>
            </p:cNvPr>
            <p:cNvPicPr preferRelativeResize="0"/>
            <p:nvPr/>
          </p:nvPicPr>
          <p:blipFill>
            <a:blip r:embed="rId14">
              <a:alphaModFix/>
            </a:blip>
            <a:stretch>
              <a:fillRect/>
            </a:stretch>
          </p:blipFill>
          <p:spPr>
            <a:xfrm>
              <a:off x="3431833" y="71737"/>
              <a:ext cx="274250" cy="305875"/>
            </a:xfrm>
            <a:prstGeom prst="rect">
              <a:avLst/>
            </a:prstGeom>
            <a:noFill/>
            <a:ln>
              <a:noFill/>
            </a:ln>
          </p:spPr>
        </p:pic>
      </p:grpSp>
      <p:pic>
        <p:nvPicPr>
          <p:cNvPr id="201" name="Google Shape;201;p18"/>
          <p:cNvPicPr preferRelativeResize="0"/>
          <p:nvPr/>
        </p:nvPicPr>
        <p:blipFill rotWithShape="1">
          <a:blip r:embed="rId7">
            <a:alphaModFix/>
          </a:blip>
          <a:srcRect b="50935" l="31164" r="38255" t="20584"/>
          <a:stretch/>
        </p:blipFill>
        <p:spPr>
          <a:xfrm>
            <a:off x="3869083" y="26441"/>
            <a:ext cx="421800" cy="392100"/>
          </a:xfrm>
          <a:prstGeom prst="roundRect">
            <a:avLst>
              <a:gd fmla="val 16667" name="adj"/>
            </a:avLst>
          </a:prstGeom>
          <a:noFill/>
          <a:ln>
            <a:noFill/>
          </a:ln>
        </p:spPr>
      </p:pic>
      <p:pic>
        <p:nvPicPr>
          <p:cNvPr id="202" name="Google Shape;202;p18">
            <a:hlinkClick action="ppaction://hlinksldjump" r:id="rId15"/>
          </p:cNvPr>
          <p:cNvPicPr preferRelativeResize="0"/>
          <p:nvPr/>
        </p:nvPicPr>
        <p:blipFill>
          <a:blip r:embed="rId16">
            <a:alphaModFix/>
          </a:blip>
          <a:stretch>
            <a:fillRect/>
          </a:stretch>
        </p:blipFill>
        <p:spPr>
          <a:xfrm>
            <a:off x="3897108" y="41842"/>
            <a:ext cx="367275" cy="367250"/>
          </a:xfrm>
          <a:prstGeom prst="rect">
            <a:avLst/>
          </a:prstGeom>
          <a:noFill/>
          <a:ln>
            <a:noFill/>
          </a:ln>
        </p:spPr>
      </p:pic>
      <p:pic>
        <p:nvPicPr>
          <p:cNvPr id="203" name="Google Shape;203;p18"/>
          <p:cNvPicPr preferRelativeResize="0"/>
          <p:nvPr/>
        </p:nvPicPr>
        <p:blipFill rotWithShape="1">
          <a:blip r:embed="rId17">
            <a:alphaModFix/>
          </a:blip>
          <a:srcRect b="37467" l="16911" r="63701" t="31577"/>
          <a:stretch/>
        </p:blipFill>
        <p:spPr>
          <a:xfrm>
            <a:off x="5740069" y="22951"/>
            <a:ext cx="421800" cy="392100"/>
          </a:xfrm>
          <a:prstGeom prst="roundRect">
            <a:avLst>
              <a:gd fmla="val 16667" name="adj"/>
            </a:avLst>
          </a:prstGeom>
          <a:noFill/>
          <a:ln>
            <a:noFill/>
          </a:ln>
        </p:spPr>
      </p:pic>
      <p:pic>
        <p:nvPicPr>
          <p:cNvPr id="204" name="Google Shape;204;p18">
            <a:hlinkClick action="ppaction://hlinksldjump" r:id="rId18"/>
          </p:cNvPr>
          <p:cNvPicPr preferRelativeResize="0"/>
          <p:nvPr/>
        </p:nvPicPr>
        <p:blipFill>
          <a:blip r:embed="rId19">
            <a:alphaModFix/>
          </a:blip>
          <a:stretch>
            <a:fillRect/>
          </a:stretch>
        </p:blipFill>
        <p:spPr>
          <a:xfrm>
            <a:off x="5817933" y="75242"/>
            <a:ext cx="274250" cy="3038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9"/>
          <p:cNvPicPr preferRelativeResize="0"/>
          <p:nvPr/>
        </p:nvPicPr>
        <p:blipFill>
          <a:blip r:embed="rId3">
            <a:alphaModFix/>
          </a:blip>
          <a:stretch>
            <a:fillRect/>
          </a:stretch>
        </p:blipFill>
        <p:spPr>
          <a:xfrm>
            <a:off x="113050" y="819863"/>
            <a:ext cx="3381375" cy="790575"/>
          </a:xfrm>
          <a:prstGeom prst="rect">
            <a:avLst/>
          </a:prstGeom>
          <a:noFill/>
          <a:ln>
            <a:noFill/>
          </a:ln>
        </p:spPr>
      </p:pic>
      <p:sp>
        <p:nvSpPr>
          <p:cNvPr id="210" name="Google Shape;210;p19"/>
          <p:cNvSpPr txBox="1"/>
          <p:nvPr/>
        </p:nvSpPr>
        <p:spPr>
          <a:xfrm>
            <a:off x="113050" y="452550"/>
            <a:ext cx="4664100" cy="3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latin typeface="Old Standard TT"/>
                <a:ea typeface="Old Standard TT"/>
                <a:cs typeface="Old Standard TT"/>
                <a:sym typeface="Old Standard TT"/>
              </a:rPr>
              <a:t>Converting Temperature from Fahrenheit to Celsius.</a:t>
            </a:r>
            <a:endParaRPr b="1" sz="1200">
              <a:solidFill>
                <a:schemeClr val="dk2"/>
              </a:solidFill>
              <a:latin typeface="Old Standard TT"/>
              <a:ea typeface="Old Standard TT"/>
              <a:cs typeface="Old Standard TT"/>
              <a:sym typeface="Old Standard TT"/>
            </a:endParaRPr>
          </a:p>
        </p:txBody>
      </p:sp>
      <p:pic>
        <p:nvPicPr>
          <p:cNvPr id="211" name="Google Shape;211;p19"/>
          <p:cNvPicPr preferRelativeResize="0"/>
          <p:nvPr/>
        </p:nvPicPr>
        <p:blipFill>
          <a:blip r:embed="rId4">
            <a:alphaModFix/>
          </a:blip>
          <a:stretch>
            <a:fillRect/>
          </a:stretch>
        </p:blipFill>
        <p:spPr>
          <a:xfrm>
            <a:off x="80775" y="2128188"/>
            <a:ext cx="6600825" cy="2809875"/>
          </a:xfrm>
          <a:prstGeom prst="rect">
            <a:avLst/>
          </a:prstGeom>
          <a:noFill/>
          <a:ln>
            <a:noFill/>
          </a:ln>
        </p:spPr>
      </p:pic>
      <p:sp>
        <p:nvSpPr>
          <p:cNvPr id="212" name="Google Shape;212;p19"/>
          <p:cNvSpPr txBox="1"/>
          <p:nvPr/>
        </p:nvSpPr>
        <p:spPr>
          <a:xfrm>
            <a:off x="113050" y="1704775"/>
            <a:ext cx="6801600" cy="3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latin typeface="Old Standard TT"/>
                <a:ea typeface="Old Standard TT"/>
                <a:cs typeface="Old Standard TT"/>
                <a:sym typeface="Old Standard TT"/>
              </a:rPr>
              <a:t>Inserting a column (Day_Type) with the name of the Holidays for a deeper analysis.</a:t>
            </a:r>
            <a:endParaRPr b="1" sz="1200">
              <a:solidFill>
                <a:schemeClr val="dk2"/>
              </a:solidFill>
              <a:latin typeface="Old Standard TT"/>
              <a:ea typeface="Old Standard TT"/>
              <a:cs typeface="Old Standard TT"/>
              <a:sym typeface="Old Standard TT"/>
            </a:endParaRPr>
          </a:p>
        </p:txBody>
      </p:sp>
      <p:grpSp>
        <p:nvGrpSpPr>
          <p:cNvPr id="213" name="Google Shape;213;p19"/>
          <p:cNvGrpSpPr/>
          <p:nvPr/>
        </p:nvGrpSpPr>
        <p:grpSpPr>
          <a:xfrm>
            <a:off x="0" y="-2"/>
            <a:ext cx="9144000" cy="444000"/>
            <a:chOff x="0" y="-2"/>
            <a:chExt cx="9144000" cy="444000"/>
          </a:xfrm>
        </p:grpSpPr>
        <p:sp>
          <p:nvSpPr>
            <p:cNvPr id="214" name="Google Shape;214;p19"/>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15" name="Google Shape;215;p19">
              <a:hlinkClick/>
            </p:cNvPr>
            <p:cNvPicPr preferRelativeResize="0"/>
            <p:nvPr/>
          </p:nvPicPr>
          <p:blipFill>
            <a:blip r:embed="rId5">
              <a:alphaModFix/>
            </a:blip>
            <a:stretch>
              <a:fillRect/>
            </a:stretch>
          </p:blipFill>
          <p:spPr>
            <a:xfrm>
              <a:off x="55231" y="25962"/>
              <a:ext cx="392074" cy="392074"/>
            </a:xfrm>
            <a:prstGeom prst="rect">
              <a:avLst/>
            </a:prstGeom>
            <a:noFill/>
            <a:ln>
              <a:noFill/>
            </a:ln>
          </p:spPr>
        </p:pic>
      </p:grpSp>
      <p:grpSp>
        <p:nvGrpSpPr>
          <p:cNvPr id="216" name="Google Shape;216;p19"/>
          <p:cNvGrpSpPr/>
          <p:nvPr/>
        </p:nvGrpSpPr>
        <p:grpSpPr>
          <a:xfrm>
            <a:off x="4333025" y="25942"/>
            <a:ext cx="1407312" cy="392100"/>
            <a:chOff x="4383125" y="695567"/>
            <a:chExt cx="1407312" cy="392100"/>
          </a:xfrm>
        </p:grpSpPr>
        <p:pic>
          <p:nvPicPr>
            <p:cNvPr id="217" name="Google Shape;217;p19"/>
            <p:cNvPicPr preferRelativeResize="0"/>
            <p:nvPr/>
          </p:nvPicPr>
          <p:blipFill rotWithShape="1">
            <a:blip r:embed="rId6">
              <a:alphaModFix/>
            </a:blip>
            <a:srcRect b="50935" l="0" r="675" t="20584"/>
            <a:stretch/>
          </p:blipFill>
          <p:spPr>
            <a:xfrm>
              <a:off x="4383125" y="695567"/>
              <a:ext cx="1369800" cy="392100"/>
            </a:xfrm>
            <a:prstGeom prst="roundRect">
              <a:avLst>
                <a:gd fmla="val 16667" name="adj"/>
              </a:avLst>
            </a:prstGeom>
            <a:noFill/>
            <a:ln>
              <a:noFill/>
            </a:ln>
          </p:spPr>
        </p:pic>
        <p:pic>
          <p:nvPicPr>
            <p:cNvPr id="218" name="Google Shape;218;p19"/>
            <p:cNvPicPr preferRelativeResize="0"/>
            <p:nvPr/>
          </p:nvPicPr>
          <p:blipFill>
            <a:blip r:embed="rId7">
              <a:alphaModFix/>
            </a:blip>
            <a:stretch>
              <a:fillRect/>
            </a:stretch>
          </p:blipFill>
          <p:spPr>
            <a:xfrm>
              <a:off x="4441825" y="729475"/>
              <a:ext cx="324300" cy="324300"/>
            </a:xfrm>
            <a:prstGeom prst="rect">
              <a:avLst/>
            </a:prstGeom>
            <a:noFill/>
            <a:ln>
              <a:noFill/>
            </a:ln>
          </p:spPr>
        </p:pic>
        <p:sp>
          <p:nvSpPr>
            <p:cNvPr id="219" name="Google Shape;219;p19"/>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220" name="Google Shape;220;p19"/>
          <p:cNvPicPr preferRelativeResize="0"/>
          <p:nvPr/>
        </p:nvPicPr>
        <p:blipFill rotWithShape="1">
          <a:blip r:embed="rId8">
            <a:alphaModFix amt="58000"/>
          </a:blip>
          <a:srcRect b="28888" l="21250" r="53306" t="29061"/>
          <a:stretch/>
        </p:blipFill>
        <p:spPr>
          <a:xfrm>
            <a:off x="2847032" y="26441"/>
            <a:ext cx="421800" cy="392100"/>
          </a:xfrm>
          <a:prstGeom prst="roundRect">
            <a:avLst>
              <a:gd fmla="val 16667" name="adj"/>
            </a:avLst>
          </a:prstGeom>
          <a:noFill/>
          <a:ln>
            <a:noFill/>
          </a:ln>
        </p:spPr>
      </p:pic>
      <p:pic>
        <p:nvPicPr>
          <p:cNvPr id="221" name="Google Shape;221;p19">
            <a:hlinkClick action="ppaction://hlinksldjump" r:id="rId9"/>
          </p:cNvPr>
          <p:cNvPicPr preferRelativeResize="0"/>
          <p:nvPr/>
        </p:nvPicPr>
        <p:blipFill>
          <a:blip r:embed="rId10">
            <a:alphaModFix/>
          </a:blip>
          <a:stretch>
            <a:fillRect/>
          </a:stretch>
        </p:blipFill>
        <p:spPr>
          <a:xfrm>
            <a:off x="2931040" y="51015"/>
            <a:ext cx="253800" cy="342950"/>
          </a:xfrm>
          <a:prstGeom prst="rect">
            <a:avLst/>
          </a:prstGeom>
          <a:noFill/>
          <a:ln>
            <a:noFill/>
          </a:ln>
        </p:spPr>
      </p:pic>
      <p:pic>
        <p:nvPicPr>
          <p:cNvPr id="222" name="Google Shape;222;p19"/>
          <p:cNvPicPr preferRelativeResize="0"/>
          <p:nvPr/>
        </p:nvPicPr>
        <p:blipFill rotWithShape="1">
          <a:blip r:embed="rId11">
            <a:alphaModFix/>
          </a:blip>
          <a:srcRect b="25897" l="54847" r="16677" t="25577"/>
          <a:stretch/>
        </p:blipFill>
        <p:spPr>
          <a:xfrm flipH="1">
            <a:off x="3358056" y="26441"/>
            <a:ext cx="421800" cy="392100"/>
          </a:xfrm>
          <a:prstGeom prst="roundRect">
            <a:avLst>
              <a:gd fmla="val 16667" name="adj"/>
            </a:avLst>
          </a:prstGeom>
          <a:noFill/>
          <a:ln>
            <a:noFill/>
          </a:ln>
        </p:spPr>
      </p:pic>
      <p:pic>
        <p:nvPicPr>
          <p:cNvPr id="223" name="Google Shape;223;p19">
            <a:hlinkClick action="ppaction://hlinksldjump" r:id="rId12"/>
          </p:cNvPr>
          <p:cNvPicPr preferRelativeResize="0"/>
          <p:nvPr/>
        </p:nvPicPr>
        <p:blipFill>
          <a:blip r:embed="rId13">
            <a:alphaModFix/>
          </a:blip>
          <a:stretch>
            <a:fillRect/>
          </a:stretch>
        </p:blipFill>
        <p:spPr>
          <a:xfrm>
            <a:off x="3431833" y="71737"/>
            <a:ext cx="274250" cy="305875"/>
          </a:xfrm>
          <a:prstGeom prst="rect">
            <a:avLst/>
          </a:prstGeom>
          <a:noFill/>
          <a:ln>
            <a:noFill/>
          </a:ln>
        </p:spPr>
      </p:pic>
      <p:pic>
        <p:nvPicPr>
          <p:cNvPr id="224" name="Google Shape;224;p19"/>
          <p:cNvPicPr preferRelativeResize="0"/>
          <p:nvPr/>
        </p:nvPicPr>
        <p:blipFill rotWithShape="1">
          <a:blip r:embed="rId6">
            <a:alphaModFix/>
          </a:blip>
          <a:srcRect b="50935" l="31164" r="38255" t="20584"/>
          <a:stretch/>
        </p:blipFill>
        <p:spPr>
          <a:xfrm>
            <a:off x="3869083" y="26441"/>
            <a:ext cx="421800" cy="392100"/>
          </a:xfrm>
          <a:prstGeom prst="roundRect">
            <a:avLst>
              <a:gd fmla="val 16667" name="adj"/>
            </a:avLst>
          </a:prstGeom>
          <a:noFill/>
          <a:ln>
            <a:noFill/>
          </a:ln>
        </p:spPr>
      </p:pic>
      <p:pic>
        <p:nvPicPr>
          <p:cNvPr id="225" name="Google Shape;225;p19">
            <a:hlinkClick action="ppaction://hlinksldjump" r:id="rId14"/>
          </p:cNvPr>
          <p:cNvPicPr preferRelativeResize="0"/>
          <p:nvPr/>
        </p:nvPicPr>
        <p:blipFill>
          <a:blip r:embed="rId15">
            <a:alphaModFix/>
          </a:blip>
          <a:stretch>
            <a:fillRect/>
          </a:stretch>
        </p:blipFill>
        <p:spPr>
          <a:xfrm>
            <a:off x="3897108" y="41842"/>
            <a:ext cx="367275" cy="367250"/>
          </a:xfrm>
          <a:prstGeom prst="rect">
            <a:avLst/>
          </a:prstGeom>
          <a:noFill/>
          <a:ln>
            <a:noFill/>
          </a:ln>
        </p:spPr>
      </p:pic>
      <p:pic>
        <p:nvPicPr>
          <p:cNvPr id="226" name="Google Shape;226;p19"/>
          <p:cNvPicPr preferRelativeResize="0"/>
          <p:nvPr/>
        </p:nvPicPr>
        <p:blipFill rotWithShape="1">
          <a:blip r:embed="rId16">
            <a:alphaModFix/>
          </a:blip>
          <a:srcRect b="37467" l="16911" r="63701" t="31577"/>
          <a:stretch/>
        </p:blipFill>
        <p:spPr>
          <a:xfrm>
            <a:off x="5740069" y="22951"/>
            <a:ext cx="421800" cy="392100"/>
          </a:xfrm>
          <a:prstGeom prst="roundRect">
            <a:avLst>
              <a:gd fmla="val 16667" name="adj"/>
            </a:avLst>
          </a:prstGeom>
          <a:noFill/>
          <a:ln>
            <a:noFill/>
          </a:ln>
        </p:spPr>
      </p:pic>
      <p:pic>
        <p:nvPicPr>
          <p:cNvPr id="227" name="Google Shape;227;p19">
            <a:hlinkClick action="ppaction://hlinksldjump" r:id="rId17"/>
          </p:cNvPr>
          <p:cNvPicPr preferRelativeResize="0"/>
          <p:nvPr/>
        </p:nvPicPr>
        <p:blipFill>
          <a:blip r:embed="rId18">
            <a:alphaModFix/>
          </a:blip>
          <a:stretch>
            <a:fillRect/>
          </a:stretch>
        </p:blipFill>
        <p:spPr>
          <a:xfrm>
            <a:off x="5817933" y="75242"/>
            <a:ext cx="274250" cy="3038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0"/>
          <p:cNvPicPr preferRelativeResize="0"/>
          <p:nvPr/>
        </p:nvPicPr>
        <p:blipFill>
          <a:blip r:embed="rId3">
            <a:alphaModFix/>
          </a:blip>
          <a:stretch>
            <a:fillRect/>
          </a:stretch>
        </p:blipFill>
        <p:spPr>
          <a:xfrm>
            <a:off x="3996641" y="799771"/>
            <a:ext cx="3293030" cy="448031"/>
          </a:xfrm>
          <a:prstGeom prst="rect">
            <a:avLst/>
          </a:prstGeom>
          <a:noFill/>
          <a:ln>
            <a:noFill/>
          </a:ln>
        </p:spPr>
      </p:pic>
      <p:sp>
        <p:nvSpPr>
          <p:cNvPr id="233" name="Google Shape;233;p20"/>
          <p:cNvSpPr txBox="1"/>
          <p:nvPr/>
        </p:nvSpPr>
        <p:spPr>
          <a:xfrm>
            <a:off x="101586" y="412932"/>
            <a:ext cx="83547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chemeClr val="dk1"/>
                </a:solidFill>
                <a:latin typeface="Old Standard TT"/>
                <a:ea typeface="Old Standard TT"/>
                <a:cs typeface="Old Standard TT"/>
                <a:sym typeface="Old Standard TT"/>
              </a:rPr>
              <a:t>Validating data ranges</a:t>
            </a:r>
            <a:r>
              <a:rPr b="1" lang="en" sz="1500">
                <a:solidFill>
                  <a:schemeClr val="dk1"/>
                </a:solidFill>
                <a:latin typeface="Old Standard TT"/>
                <a:ea typeface="Old Standard TT"/>
                <a:cs typeface="Old Standard TT"/>
                <a:sym typeface="Old Standard TT"/>
              </a:rPr>
              <a:t> to try to spot some inconsistency. All seems to make sense.</a:t>
            </a:r>
            <a:endParaRPr b="1" sz="1500">
              <a:solidFill>
                <a:schemeClr val="dk1"/>
              </a:solidFill>
              <a:latin typeface="Old Standard TT"/>
              <a:ea typeface="Old Standard TT"/>
              <a:cs typeface="Old Standard TT"/>
              <a:sym typeface="Old Standard TT"/>
            </a:endParaRPr>
          </a:p>
        </p:txBody>
      </p:sp>
      <p:sp>
        <p:nvSpPr>
          <p:cNvPr id="234" name="Google Shape;234;p20"/>
          <p:cNvSpPr txBox="1"/>
          <p:nvPr/>
        </p:nvSpPr>
        <p:spPr>
          <a:xfrm>
            <a:off x="109850" y="818825"/>
            <a:ext cx="3031200" cy="446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ld Standard TT"/>
              <a:buChar char="●"/>
            </a:pPr>
            <a:r>
              <a:rPr b="1" lang="en" sz="1200">
                <a:solidFill>
                  <a:schemeClr val="dk1"/>
                </a:solidFill>
                <a:latin typeface="Old Standard TT"/>
                <a:ea typeface="Old Standard TT"/>
                <a:cs typeface="Old Standard TT"/>
                <a:sym typeface="Old Standard TT"/>
              </a:rPr>
              <a:t>The t</a:t>
            </a:r>
            <a:r>
              <a:rPr b="1" lang="en" sz="1200">
                <a:solidFill>
                  <a:schemeClr val="dk1"/>
                </a:solidFill>
                <a:latin typeface="Old Standard TT"/>
                <a:ea typeface="Old Standard TT"/>
                <a:cs typeface="Old Standard TT"/>
                <a:sym typeface="Old Standard TT"/>
              </a:rPr>
              <a:t>able has 45 stores.</a:t>
            </a:r>
            <a:endParaRPr b="1" sz="1200">
              <a:solidFill>
                <a:schemeClr val="dk1"/>
              </a:solidFill>
              <a:latin typeface="Old Standard TT"/>
              <a:ea typeface="Old Standard TT"/>
              <a:cs typeface="Old Standard TT"/>
              <a:sym typeface="Old Standard TT"/>
            </a:endParaRPr>
          </a:p>
        </p:txBody>
      </p:sp>
      <p:sp>
        <p:nvSpPr>
          <p:cNvPr id="235" name="Google Shape;235;p20"/>
          <p:cNvSpPr txBox="1"/>
          <p:nvPr/>
        </p:nvSpPr>
        <p:spPr>
          <a:xfrm>
            <a:off x="109725" y="1262616"/>
            <a:ext cx="3873000" cy="780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ld Standard TT"/>
              <a:buChar char="●"/>
            </a:pPr>
            <a:r>
              <a:rPr b="1" lang="en" sz="1200">
                <a:solidFill>
                  <a:schemeClr val="dk1"/>
                </a:solidFill>
                <a:latin typeface="Old Standard TT"/>
                <a:ea typeface="Old Standard TT"/>
                <a:cs typeface="Old Standard TT"/>
                <a:sym typeface="Old Standard TT"/>
              </a:rPr>
              <a:t>The table 6435 weekly entries, with a maximum of $3.818.686,45 and a minimum of $209.986,25.</a:t>
            </a:r>
            <a:endParaRPr b="1" sz="1200">
              <a:solidFill>
                <a:schemeClr val="dk1"/>
              </a:solidFill>
              <a:latin typeface="Old Standard TT"/>
              <a:ea typeface="Old Standard TT"/>
              <a:cs typeface="Old Standard TT"/>
              <a:sym typeface="Old Standard TT"/>
            </a:endParaRPr>
          </a:p>
        </p:txBody>
      </p:sp>
      <p:pic>
        <p:nvPicPr>
          <p:cNvPr id="236" name="Google Shape;236;p20"/>
          <p:cNvPicPr preferRelativeResize="0"/>
          <p:nvPr/>
        </p:nvPicPr>
        <p:blipFill>
          <a:blip r:embed="rId4">
            <a:alphaModFix/>
          </a:blip>
          <a:stretch>
            <a:fillRect/>
          </a:stretch>
        </p:blipFill>
        <p:spPr>
          <a:xfrm>
            <a:off x="3963650" y="1349436"/>
            <a:ext cx="4373772" cy="448031"/>
          </a:xfrm>
          <a:prstGeom prst="rect">
            <a:avLst/>
          </a:prstGeom>
          <a:noFill/>
          <a:ln>
            <a:noFill/>
          </a:ln>
        </p:spPr>
      </p:pic>
      <p:pic>
        <p:nvPicPr>
          <p:cNvPr id="237" name="Google Shape;237;p20"/>
          <p:cNvPicPr preferRelativeResize="0"/>
          <p:nvPr/>
        </p:nvPicPr>
        <p:blipFill>
          <a:blip r:embed="rId5">
            <a:alphaModFix/>
          </a:blip>
          <a:stretch>
            <a:fillRect/>
          </a:stretch>
        </p:blipFill>
        <p:spPr>
          <a:xfrm>
            <a:off x="3996640" y="1891827"/>
            <a:ext cx="3470103" cy="483926"/>
          </a:xfrm>
          <a:prstGeom prst="rect">
            <a:avLst/>
          </a:prstGeom>
          <a:noFill/>
          <a:ln>
            <a:noFill/>
          </a:ln>
        </p:spPr>
      </p:pic>
      <p:sp>
        <p:nvSpPr>
          <p:cNvPr id="238" name="Google Shape;238;p20"/>
          <p:cNvSpPr txBox="1"/>
          <p:nvPr/>
        </p:nvSpPr>
        <p:spPr>
          <a:xfrm>
            <a:off x="117354" y="1907270"/>
            <a:ext cx="3394500" cy="399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ld Standard TT"/>
              <a:buChar char="●"/>
            </a:pPr>
            <a:r>
              <a:rPr b="1" lang="en" sz="1200">
                <a:solidFill>
                  <a:schemeClr val="dk1"/>
                </a:solidFill>
                <a:latin typeface="Old Standard TT"/>
                <a:ea typeface="Old Standard TT"/>
                <a:cs typeface="Old Standard TT"/>
                <a:sym typeface="Old Standard TT"/>
              </a:rPr>
              <a:t>The table has 143 weeks.</a:t>
            </a:r>
            <a:endParaRPr b="1" sz="1200">
              <a:solidFill>
                <a:schemeClr val="dk1"/>
              </a:solidFill>
              <a:latin typeface="Old Standard TT"/>
              <a:ea typeface="Old Standard TT"/>
              <a:cs typeface="Old Standard TT"/>
              <a:sym typeface="Old Standard TT"/>
            </a:endParaRPr>
          </a:p>
        </p:txBody>
      </p:sp>
      <p:sp>
        <p:nvSpPr>
          <p:cNvPr id="239" name="Google Shape;239;p20"/>
          <p:cNvSpPr txBox="1"/>
          <p:nvPr/>
        </p:nvSpPr>
        <p:spPr>
          <a:xfrm>
            <a:off x="117350" y="2441020"/>
            <a:ext cx="3394500" cy="399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ld Standard TT"/>
              <a:buChar char="●"/>
            </a:pPr>
            <a:r>
              <a:rPr b="1" lang="en" sz="1200">
                <a:solidFill>
                  <a:schemeClr val="dk1"/>
                </a:solidFill>
                <a:latin typeface="Old Standard TT"/>
                <a:ea typeface="Old Standard TT"/>
                <a:cs typeface="Old Standard TT"/>
                <a:sym typeface="Old Standard TT"/>
              </a:rPr>
              <a:t>Holiday values are only 0 or 1.</a:t>
            </a:r>
            <a:endParaRPr b="1" sz="1200">
              <a:solidFill>
                <a:schemeClr val="dk1"/>
              </a:solidFill>
              <a:latin typeface="Old Standard TT"/>
              <a:ea typeface="Old Standard TT"/>
              <a:cs typeface="Old Standard TT"/>
              <a:sym typeface="Old Standard TT"/>
            </a:endParaRPr>
          </a:p>
        </p:txBody>
      </p:sp>
      <p:pic>
        <p:nvPicPr>
          <p:cNvPr id="240" name="Google Shape;240;p20"/>
          <p:cNvPicPr preferRelativeResize="0"/>
          <p:nvPr/>
        </p:nvPicPr>
        <p:blipFill>
          <a:blip r:embed="rId6">
            <a:alphaModFix/>
          </a:blip>
          <a:stretch>
            <a:fillRect/>
          </a:stretch>
        </p:blipFill>
        <p:spPr>
          <a:xfrm>
            <a:off x="3996640" y="2470399"/>
            <a:ext cx="3872957" cy="448031"/>
          </a:xfrm>
          <a:prstGeom prst="rect">
            <a:avLst/>
          </a:prstGeom>
          <a:noFill/>
          <a:ln>
            <a:noFill/>
          </a:ln>
        </p:spPr>
      </p:pic>
      <p:pic>
        <p:nvPicPr>
          <p:cNvPr id="241" name="Google Shape;241;p20"/>
          <p:cNvPicPr preferRelativeResize="0"/>
          <p:nvPr/>
        </p:nvPicPr>
        <p:blipFill>
          <a:blip r:embed="rId7">
            <a:alphaModFix/>
          </a:blip>
          <a:stretch>
            <a:fillRect/>
          </a:stretch>
        </p:blipFill>
        <p:spPr>
          <a:xfrm>
            <a:off x="4000896" y="3013086"/>
            <a:ext cx="4299294" cy="402093"/>
          </a:xfrm>
          <a:prstGeom prst="rect">
            <a:avLst/>
          </a:prstGeom>
          <a:noFill/>
          <a:ln>
            <a:noFill/>
          </a:ln>
        </p:spPr>
      </p:pic>
      <p:sp>
        <p:nvSpPr>
          <p:cNvPr id="242" name="Google Shape;242;p20"/>
          <p:cNvSpPr txBox="1"/>
          <p:nvPr/>
        </p:nvSpPr>
        <p:spPr>
          <a:xfrm>
            <a:off x="102800" y="2974775"/>
            <a:ext cx="3656400" cy="571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ld Standard TT"/>
              <a:buChar char="●"/>
            </a:pPr>
            <a:r>
              <a:rPr b="1" lang="en" sz="1200">
                <a:solidFill>
                  <a:schemeClr val="dk1"/>
                </a:solidFill>
                <a:latin typeface="Old Standard TT"/>
                <a:ea typeface="Old Standard TT"/>
                <a:cs typeface="Old Standard TT"/>
                <a:sym typeface="Old Standard TT"/>
              </a:rPr>
              <a:t>Temperature (ºC) min -19º and max 38º.</a:t>
            </a:r>
            <a:endParaRPr b="1" sz="1200">
              <a:solidFill>
                <a:schemeClr val="dk1"/>
              </a:solidFill>
              <a:latin typeface="Old Standard TT"/>
              <a:ea typeface="Old Standard TT"/>
              <a:cs typeface="Old Standard TT"/>
              <a:sym typeface="Old Standard TT"/>
            </a:endParaRPr>
          </a:p>
        </p:txBody>
      </p:sp>
      <p:pic>
        <p:nvPicPr>
          <p:cNvPr id="243" name="Google Shape;243;p20"/>
          <p:cNvPicPr preferRelativeResize="0"/>
          <p:nvPr/>
        </p:nvPicPr>
        <p:blipFill>
          <a:blip r:embed="rId8">
            <a:alphaModFix/>
          </a:blip>
          <a:stretch>
            <a:fillRect/>
          </a:stretch>
        </p:blipFill>
        <p:spPr>
          <a:xfrm>
            <a:off x="3989337" y="3574548"/>
            <a:ext cx="3726375" cy="422241"/>
          </a:xfrm>
          <a:prstGeom prst="rect">
            <a:avLst/>
          </a:prstGeom>
          <a:noFill/>
          <a:ln>
            <a:noFill/>
          </a:ln>
        </p:spPr>
      </p:pic>
      <p:sp>
        <p:nvSpPr>
          <p:cNvPr id="244" name="Google Shape;244;p20"/>
          <p:cNvSpPr txBox="1"/>
          <p:nvPr/>
        </p:nvSpPr>
        <p:spPr>
          <a:xfrm>
            <a:off x="99963" y="3463145"/>
            <a:ext cx="3873000" cy="571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ld Standard TT"/>
              <a:buChar char="●"/>
            </a:pPr>
            <a:r>
              <a:rPr b="1" lang="en" sz="1200">
                <a:solidFill>
                  <a:schemeClr val="dk1"/>
                </a:solidFill>
                <a:latin typeface="Old Standard TT"/>
                <a:ea typeface="Old Standard TT"/>
                <a:cs typeface="Old Standard TT"/>
                <a:sym typeface="Old Standard TT"/>
              </a:rPr>
              <a:t>Fuel prices ($) changed widely between </a:t>
            </a:r>
            <a:endParaRPr b="1" sz="1200">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rPr b="1" lang="en" sz="1200">
                <a:solidFill>
                  <a:schemeClr val="dk1"/>
                </a:solidFill>
                <a:latin typeface="Old Standard TT"/>
                <a:ea typeface="Old Standard TT"/>
                <a:cs typeface="Old Standard TT"/>
                <a:sym typeface="Old Standard TT"/>
              </a:rPr>
              <a:t>2010-02-05 and 2012-11-01.</a:t>
            </a:r>
            <a:endParaRPr b="1" sz="1200">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b="1" sz="1200">
              <a:solidFill>
                <a:schemeClr val="dk1"/>
              </a:solidFill>
              <a:latin typeface="Old Standard TT"/>
              <a:ea typeface="Old Standard TT"/>
              <a:cs typeface="Old Standard TT"/>
              <a:sym typeface="Old Standard TT"/>
            </a:endParaRPr>
          </a:p>
          <a:p>
            <a:pPr indent="-304800" lvl="0" marL="457200" rtl="0" algn="l">
              <a:spcBef>
                <a:spcPts val="0"/>
              </a:spcBef>
              <a:spcAft>
                <a:spcPts val="0"/>
              </a:spcAft>
              <a:buClr>
                <a:schemeClr val="dk1"/>
              </a:buClr>
              <a:buSzPts val="1200"/>
              <a:buFont typeface="Old Standard TT"/>
              <a:buChar char="●"/>
            </a:pPr>
            <a:r>
              <a:t/>
            </a:r>
            <a:endParaRPr b="1" sz="1200">
              <a:solidFill>
                <a:schemeClr val="dk1"/>
              </a:solidFill>
              <a:latin typeface="Old Standard TT"/>
              <a:ea typeface="Old Standard TT"/>
              <a:cs typeface="Old Standard TT"/>
              <a:sym typeface="Old Standard TT"/>
            </a:endParaRPr>
          </a:p>
        </p:txBody>
      </p:sp>
      <p:pic>
        <p:nvPicPr>
          <p:cNvPr id="245" name="Google Shape;245;p20"/>
          <p:cNvPicPr preferRelativeResize="0"/>
          <p:nvPr/>
        </p:nvPicPr>
        <p:blipFill>
          <a:blip r:embed="rId9">
            <a:alphaModFix/>
          </a:blip>
          <a:stretch>
            <a:fillRect/>
          </a:stretch>
        </p:blipFill>
        <p:spPr>
          <a:xfrm>
            <a:off x="3971640" y="4066651"/>
            <a:ext cx="3092028" cy="446400"/>
          </a:xfrm>
          <a:prstGeom prst="rect">
            <a:avLst/>
          </a:prstGeom>
          <a:noFill/>
          <a:ln>
            <a:noFill/>
          </a:ln>
        </p:spPr>
      </p:pic>
      <p:sp>
        <p:nvSpPr>
          <p:cNvPr id="246" name="Google Shape;246;p20"/>
          <p:cNvSpPr txBox="1"/>
          <p:nvPr/>
        </p:nvSpPr>
        <p:spPr>
          <a:xfrm>
            <a:off x="88257" y="4031258"/>
            <a:ext cx="3873000" cy="39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solidFill>
                  <a:schemeClr val="dk1"/>
                </a:solidFill>
                <a:latin typeface="Old Standard TT"/>
                <a:ea typeface="Old Standard TT"/>
                <a:cs typeface="Old Standard TT"/>
                <a:sym typeface="Old Standard TT"/>
              </a:rPr>
              <a:t>CPI</a:t>
            </a:r>
            <a:r>
              <a:rPr b="1" lang="en" sz="1200">
                <a:solidFill>
                  <a:schemeClr val="dk1"/>
                </a:solidFill>
                <a:latin typeface="Old Standard TT"/>
                <a:ea typeface="Old Standard TT"/>
                <a:cs typeface="Old Standard TT"/>
                <a:sym typeface="Old Standard TT"/>
              </a:rPr>
              <a:t> changed widely between 2010-02-05 and 2012-11-01.</a:t>
            </a:r>
            <a:endParaRPr b="1" sz="1200">
              <a:solidFill>
                <a:schemeClr val="dk1"/>
              </a:solidFill>
              <a:latin typeface="Old Standard TT"/>
              <a:ea typeface="Old Standard TT"/>
              <a:cs typeface="Old Standard TT"/>
              <a:sym typeface="Old Standard TT"/>
            </a:endParaRPr>
          </a:p>
        </p:txBody>
      </p:sp>
      <p:pic>
        <p:nvPicPr>
          <p:cNvPr id="247" name="Google Shape;247;p20"/>
          <p:cNvPicPr preferRelativeResize="0"/>
          <p:nvPr/>
        </p:nvPicPr>
        <p:blipFill>
          <a:blip r:embed="rId10">
            <a:alphaModFix/>
          </a:blip>
          <a:stretch>
            <a:fillRect/>
          </a:stretch>
        </p:blipFill>
        <p:spPr>
          <a:xfrm>
            <a:off x="3963650" y="4594850"/>
            <a:ext cx="4228953" cy="399900"/>
          </a:xfrm>
          <a:prstGeom prst="rect">
            <a:avLst/>
          </a:prstGeom>
          <a:noFill/>
          <a:ln>
            <a:noFill/>
          </a:ln>
        </p:spPr>
      </p:pic>
      <p:sp>
        <p:nvSpPr>
          <p:cNvPr id="248" name="Google Shape;248;p20"/>
          <p:cNvSpPr txBox="1"/>
          <p:nvPr/>
        </p:nvSpPr>
        <p:spPr>
          <a:xfrm>
            <a:off x="85975" y="4471441"/>
            <a:ext cx="3470100" cy="49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ld Standard TT"/>
              <a:buChar char="●"/>
            </a:pPr>
            <a:r>
              <a:rPr b="1" lang="en" sz="1200">
                <a:solidFill>
                  <a:schemeClr val="dk1"/>
                </a:solidFill>
                <a:latin typeface="Old Standard TT"/>
                <a:ea typeface="Old Standard TT"/>
                <a:cs typeface="Old Standard TT"/>
                <a:sym typeface="Old Standard TT"/>
              </a:rPr>
              <a:t>Unemployment rate (%) changed widely between 2010-02-05 and 2012-11-01.</a:t>
            </a:r>
            <a:endParaRPr b="1" sz="1200">
              <a:solidFill>
                <a:schemeClr val="dk1"/>
              </a:solidFill>
              <a:latin typeface="Old Standard TT"/>
              <a:ea typeface="Old Standard TT"/>
              <a:cs typeface="Old Standard TT"/>
              <a:sym typeface="Old Standard TT"/>
            </a:endParaRPr>
          </a:p>
        </p:txBody>
      </p:sp>
      <p:grpSp>
        <p:nvGrpSpPr>
          <p:cNvPr id="249" name="Google Shape;249;p20"/>
          <p:cNvGrpSpPr/>
          <p:nvPr/>
        </p:nvGrpSpPr>
        <p:grpSpPr>
          <a:xfrm>
            <a:off x="0" y="-2"/>
            <a:ext cx="9144000" cy="444000"/>
            <a:chOff x="0" y="-2"/>
            <a:chExt cx="9144000" cy="444000"/>
          </a:xfrm>
        </p:grpSpPr>
        <p:sp>
          <p:nvSpPr>
            <p:cNvPr id="250" name="Google Shape;250;p20"/>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51" name="Google Shape;251;p20">
              <a:hlinkClick/>
            </p:cNvPr>
            <p:cNvPicPr preferRelativeResize="0"/>
            <p:nvPr/>
          </p:nvPicPr>
          <p:blipFill>
            <a:blip r:embed="rId11">
              <a:alphaModFix/>
            </a:blip>
            <a:stretch>
              <a:fillRect/>
            </a:stretch>
          </p:blipFill>
          <p:spPr>
            <a:xfrm>
              <a:off x="55231" y="25962"/>
              <a:ext cx="392074" cy="392074"/>
            </a:xfrm>
            <a:prstGeom prst="rect">
              <a:avLst/>
            </a:prstGeom>
            <a:noFill/>
            <a:ln>
              <a:noFill/>
            </a:ln>
          </p:spPr>
        </p:pic>
      </p:grpSp>
      <p:grpSp>
        <p:nvGrpSpPr>
          <p:cNvPr id="252" name="Google Shape;252;p20"/>
          <p:cNvGrpSpPr/>
          <p:nvPr/>
        </p:nvGrpSpPr>
        <p:grpSpPr>
          <a:xfrm>
            <a:off x="4333025" y="25942"/>
            <a:ext cx="1407312" cy="392100"/>
            <a:chOff x="4383125" y="695567"/>
            <a:chExt cx="1407312" cy="392100"/>
          </a:xfrm>
        </p:grpSpPr>
        <p:pic>
          <p:nvPicPr>
            <p:cNvPr id="253" name="Google Shape;253;p20"/>
            <p:cNvPicPr preferRelativeResize="0"/>
            <p:nvPr/>
          </p:nvPicPr>
          <p:blipFill rotWithShape="1">
            <a:blip r:embed="rId12">
              <a:alphaModFix/>
            </a:blip>
            <a:srcRect b="50935" l="0" r="675" t="20584"/>
            <a:stretch/>
          </p:blipFill>
          <p:spPr>
            <a:xfrm>
              <a:off x="4383125" y="695567"/>
              <a:ext cx="1369800" cy="392100"/>
            </a:xfrm>
            <a:prstGeom prst="roundRect">
              <a:avLst>
                <a:gd fmla="val 16667" name="adj"/>
              </a:avLst>
            </a:prstGeom>
            <a:noFill/>
            <a:ln>
              <a:noFill/>
            </a:ln>
          </p:spPr>
        </p:pic>
        <p:pic>
          <p:nvPicPr>
            <p:cNvPr id="254" name="Google Shape;254;p20"/>
            <p:cNvPicPr preferRelativeResize="0"/>
            <p:nvPr/>
          </p:nvPicPr>
          <p:blipFill>
            <a:blip r:embed="rId13">
              <a:alphaModFix/>
            </a:blip>
            <a:stretch>
              <a:fillRect/>
            </a:stretch>
          </p:blipFill>
          <p:spPr>
            <a:xfrm>
              <a:off x="4441825" y="729475"/>
              <a:ext cx="324300" cy="324300"/>
            </a:xfrm>
            <a:prstGeom prst="rect">
              <a:avLst/>
            </a:prstGeom>
            <a:noFill/>
            <a:ln>
              <a:noFill/>
            </a:ln>
          </p:spPr>
        </p:pic>
        <p:sp>
          <p:nvSpPr>
            <p:cNvPr id="255" name="Google Shape;255;p20"/>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256" name="Google Shape;256;p20"/>
          <p:cNvPicPr preferRelativeResize="0"/>
          <p:nvPr/>
        </p:nvPicPr>
        <p:blipFill rotWithShape="1">
          <a:blip r:embed="rId14">
            <a:alphaModFix amt="58000"/>
          </a:blip>
          <a:srcRect b="28888" l="21250" r="53306" t="29061"/>
          <a:stretch/>
        </p:blipFill>
        <p:spPr>
          <a:xfrm>
            <a:off x="2847032" y="26441"/>
            <a:ext cx="421800" cy="392100"/>
          </a:xfrm>
          <a:prstGeom prst="roundRect">
            <a:avLst>
              <a:gd fmla="val 16667" name="adj"/>
            </a:avLst>
          </a:prstGeom>
          <a:noFill/>
          <a:ln>
            <a:noFill/>
          </a:ln>
        </p:spPr>
      </p:pic>
      <p:pic>
        <p:nvPicPr>
          <p:cNvPr id="257" name="Google Shape;257;p20">
            <a:hlinkClick action="ppaction://hlinksldjump" r:id="rId15"/>
          </p:cNvPr>
          <p:cNvPicPr preferRelativeResize="0"/>
          <p:nvPr/>
        </p:nvPicPr>
        <p:blipFill>
          <a:blip r:embed="rId16">
            <a:alphaModFix/>
          </a:blip>
          <a:stretch>
            <a:fillRect/>
          </a:stretch>
        </p:blipFill>
        <p:spPr>
          <a:xfrm>
            <a:off x="2931040" y="51015"/>
            <a:ext cx="253800" cy="342950"/>
          </a:xfrm>
          <a:prstGeom prst="rect">
            <a:avLst/>
          </a:prstGeom>
          <a:noFill/>
          <a:ln>
            <a:noFill/>
          </a:ln>
        </p:spPr>
      </p:pic>
      <p:pic>
        <p:nvPicPr>
          <p:cNvPr id="258" name="Google Shape;258;p20"/>
          <p:cNvPicPr preferRelativeResize="0"/>
          <p:nvPr/>
        </p:nvPicPr>
        <p:blipFill rotWithShape="1">
          <a:blip r:embed="rId17">
            <a:alphaModFix/>
          </a:blip>
          <a:srcRect b="25897" l="54847" r="16677" t="25577"/>
          <a:stretch/>
        </p:blipFill>
        <p:spPr>
          <a:xfrm flipH="1">
            <a:off x="3358056" y="26441"/>
            <a:ext cx="421800" cy="392100"/>
          </a:xfrm>
          <a:prstGeom prst="roundRect">
            <a:avLst>
              <a:gd fmla="val 16667" name="adj"/>
            </a:avLst>
          </a:prstGeom>
          <a:noFill/>
          <a:ln>
            <a:noFill/>
          </a:ln>
        </p:spPr>
      </p:pic>
      <p:pic>
        <p:nvPicPr>
          <p:cNvPr id="259" name="Google Shape;259;p20">
            <a:hlinkClick action="ppaction://hlinksldjump" r:id="rId18"/>
          </p:cNvPr>
          <p:cNvPicPr preferRelativeResize="0"/>
          <p:nvPr/>
        </p:nvPicPr>
        <p:blipFill>
          <a:blip r:embed="rId19">
            <a:alphaModFix/>
          </a:blip>
          <a:stretch>
            <a:fillRect/>
          </a:stretch>
        </p:blipFill>
        <p:spPr>
          <a:xfrm>
            <a:off x="3431833" y="71737"/>
            <a:ext cx="274250" cy="305875"/>
          </a:xfrm>
          <a:prstGeom prst="rect">
            <a:avLst/>
          </a:prstGeom>
          <a:noFill/>
          <a:ln>
            <a:noFill/>
          </a:ln>
        </p:spPr>
      </p:pic>
      <p:pic>
        <p:nvPicPr>
          <p:cNvPr id="260" name="Google Shape;260;p20"/>
          <p:cNvPicPr preferRelativeResize="0"/>
          <p:nvPr/>
        </p:nvPicPr>
        <p:blipFill rotWithShape="1">
          <a:blip r:embed="rId12">
            <a:alphaModFix/>
          </a:blip>
          <a:srcRect b="50935" l="31164" r="38255" t="20584"/>
          <a:stretch/>
        </p:blipFill>
        <p:spPr>
          <a:xfrm>
            <a:off x="3869083" y="26441"/>
            <a:ext cx="421800" cy="392100"/>
          </a:xfrm>
          <a:prstGeom prst="roundRect">
            <a:avLst>
              <a:gd fmla="val 16667" name="adj"/>
            </a:avLst>
          </a:prstGeom>
          <a:noFill/>
          <a:ln>
            <a:noFill/>
          </a:ln>
        </p:spPr>
      </p:pic>
      <p:pic>
        <p:nvPicPr>
          <p:cNvPr id="261" name="Google Shape;261;p20">
            <a:hlinkClick action="ppaction://hlinksldjump" r:id="rId20"/>
          </p:cNvPr>
          <p:cNvPicPr preferRelativeResize="0"/>
          <p:nvPr/>
        </p:nvPicPr>
        <p:blipFill>
          <a:blip r:embed="rId21">
            <a:alphaModFix/>
          </a:blip>
          <a:stretch>
            <a:fillRect/>
          </a:stretch>
        </p:blipFill>
        <p:spPr>
          <a:xfrm>
            <a:off x="3897108" y="41842"/>
            <a:ext cx="367275" cy="367250"/>
          </a:xfrm>
          <a:prstGeom prst="rect">
            <a:avLst/>
          </a:prstGeom>
          <a:noFill/>
          <a:ln>
            <a:noFill/>
          </a:ln>
        </p:spPr>
      </p:pic>
      <p:pic>
        <p:nvPicPr>
          <p:cNvPr id="262" name="Google Shape;262;p20"/>
          <p:cNvPicPr preferRelativeResize="0"/>
          <p:nvPr/>
        </p:nvPicPr>
        <p:blipFill rotWithShape="1">
          <a:blip r:embed="rId22">
            <a:alphaModFix/>
          </a:blip>
          <a:srcRect b="37467" l="16911" r="63701" t="31577"/>
          <a:stretch/>
        </p:blipFill>
        <p:spPr>
          <a:xfrm>
            <a:off x="5740069" y="22951"/>
            <a:ext cx="421800" cy="392100"/>
          </a:xfrm>
          <a:prstGeom prst="roundRect">
            <a:avLst>
              <a:gd fmla="val 16667" name="adj"/>
            </a:avLst>
          </a:prstGeom>
          <a:noFill/>
          <a:ln>
            <a:noFill/>
          </a:ln>
        </p:spPr>
      </p:pic>
      <p:pic>
        <p:nvPicPr>
          <p:cNvPr id="263" name="Google Shape;263;p20">
            <a:hlinkClick action="ppaction://hlinksldjump" r:id="rId23"/>
          </p:cNvPr>
          <p:cNvPicPr preferRelativeResize="0"/>
          <p:nvPr/>
        </p:nvPicPr>
        <p:blipFill>
          <a:blip r:embed="rId24">
            <a:alphaModFix/>
          </a:blip>
          <a:stretch>
            <a:fillRect/>
          </a:stretch>
        </p:blipFill>
        <p:spPr>
          <a:xfrm>
            <a:off x="5817933" y="75242"/>
            <a:ext cx="274250" cy="3038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1"/>
          <p:cNvSpPr txBox="1"/>
          <p:nvPr/>
        </p:nvSpPr>
        <p:spPr>
          <a:xfrm>
            <a:off x="2544750" y="506525"/>
            <a:ext cx="4054500" cy="5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dk1"/>
                </a:solidFill>
                <a:latin typeface="Old Standard TT"/>
                <a:ea typeface="Old Standard TT"/>
                <a:cs typeface="Old Standard TT"/>
                <a:sym typeface="Old Standard TT"/>
              </a:rPr>
              <a:t>Yearly Trend Analysis</a:t>
            </a:r>
            <a:endParaRPr b="1" sz="1800" u="sng">
              <a:solidFill>
                <a:schemeClr val="dk1"/>
              </a:solidFill>
              <a:latin typeface="Old Standard TT"/>
              <a:ea typeface="Old Standard TT"/>
              <a:cs typeface="Old Standard TT"/>
              <a:sym typeface="Old Standard TT"/>
            </a:endParaRPr>
          </a:p>
        </p:txBody>
      </p:sp>
      <p:pic>
        <p:nvPicPr>
          <p:cNvPr id="269" name="Google Shape;269;p21"/>
          <p:cNvPicPr preferRelativeResize="0"/>
          <p:nvPr/>
        </p:nvPicPr>
        <p:blipFill>
          <a:blip r:embed="rId3">
            <a:alphaModFix/>
          </a:blip>
          <a:stretch>
            <a:fillRect/>
          </a:stretch>
        </p:blipFill>
        <p:spPr>
          <a:xfrm>
            <a:off x="209700" y="1375710"/>
            <a:ext cx="6172200" cy="809625"/>
          </a:xfrm>
          <a:prstGeom prst="rect">
            <a:avLst/>
          </a:prstGeom>
          <a:noFill/>
          <a:ln>
            <a:noFill/>
          </a:ln>
        </p:spPr>
      </p:pic>
      <p:pic>
        <p:nvPicPr>
          <p:cNvPr id="270" name="Google Shape;270;p21"/>
          <p:cNvPicPr preferRelativeResize="0"/>
          <p:nvPr/>
        </p:nvPicPr>
        <p:blipFill>
          <a:blip r:embed="rId4">
            <a:alphaModFix/>
          </a:blip>
          <a:stretch>
            <a:fillRect/>
          </a:stretch>
        </p:blipFill>
        <p:spPr>
          <a:xfrm>
            <a:off x="4486425" y="1710185"/>
            <a:ext cx="1895475" cy="685800"/>
          </a:xfrm>
          <a:prstGeom prst="rect">
            <a:avLst/>
          </a:prstGeom>
          <a:noFill/>
          <a:ln>
            <a:noFill/>
          </a:ln>
        </p:spPr>
      </p:pic>
      <p:sp>
        <p:nvSpPr>
          <p:cNvPr id="271" name="Google Shape;271;p21"/>
          <p:cNvSpPr txBox="1"/>
          <p:nvPr/>
        </p:nvSpPr>
        <p:spPr>
          <a:xfrm>
            <a:off x="311494" y="990933"/>
            <a:ext cx="81738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Q: How have sales changed with time?</a:t>
            </a:r>
            <a:endParaRPr b="1">
              <a:solidFill>
                <a:schemeClr val="dk1"/>
              </a:solidFill>
              <a:latin typeface="Old Standard TT"/>
              <a:ea typeface="Old Standard TT"/>
              <a:cs typeface="Old Standard TT"/>
              <a:sym typeface="Old Standard TT"/>
            </a:endParaRPr>
          </a:p>
        </p:txBody>
      </p:sp>
      <p:sp>
        <p:nvSpPr>
          <p:cNvPr id="272" name="Google Shape;272;p21"/>
          <p:cNvSpPr txBox="1"/>
          <p:nvPr/>
        </p:nvSpPr>
        <p:spPr>
          <a:xfrm>
            <a:off x="179775" y="2500050"/>
            <a:ext cx="8173800" cy="9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   A: At first sight, it seems sales have decreased from 2010 to 2012, but let’s not forget 2010 data starts on 2010-02-05 and 2012 data ends on 2012-11-01, the only full year was 2011, which has the highest sales and makes it </a:t>
            </a:r>
            <a:r>
              <a:rPr b="1" lang="en">
                <a:solidFill>
                  <a:schemeClr val="dk1"/>
                </a:solidFill>
                <a:latin typeface="Old Standard TT"/>
                <a:ea typeface="Old Standard TT"/>
                <a:cs typeface="Old Standard TT"/>
                <a:sym typeface="Old Standard TT"/>
              </a:rPr>
              <a:t>unreliable</a:t>
            </a:r>
            <a:r>
              <a:rPr b="1" lang="en">
                <a:solidFill>
                  <a:schemeClr val="dk1"/>
                </a:solidFill>
                <a:latin typeface="Old Standard TT"/>
                <a:ea typeface="Old Standard TT"/>
                <a:cs typeface="Old Standard TT"/>
                <a:sym typeface="Old Standard TT"/>
              </a:rPr>
              <a:t> to make a conclusion without the missing data.</a:t>
            </a:r>
            <a:endParaRPr b="1">
              <a:solidFill>
                <a:schemeClr val="dk1"/>
              </a:solidFill>
              <a:latin typeface="Old Standard TT"/>
              <a:ea typeface="Old Standard TT"/>
              <a:cs typeface="Old Standard TT"/>
              <a:sym typeface="Old Standard TT"/>
            </a:endParaRPr>
          </a:p>
        </p:txBody>
      </p:sp>
      <p:grpSp>
        <p:nvGrpSpPr>
          <p:cNvPr id="273" name="Google Shape;273;p21"/>
          <p:cNvGrpSpPr/>
          <p:nvPr/>
        </p:nvGrpSpPr>
        <p:grpSpPr>
          <a:xfrm>
            <a:off x="0" y="-2"/>
            <a:ext cx="9144000" cy="444000"/>
            <a:chOff x="0" y="-2"/>
            <a:chExt cx="9144000" cy="444000"/>
          </a:xfrm>
        </p:grpSpPr>
        <p:sp>
          <p:nvSpPr>
            <p:cNvPr id="274" name="Google Shape;274;p21"/>
            <p:cNvSpPr/>
            <p:nvPr/>
          </p:nvSpPr>
          <p:spPr>
            <a:xfrm>
              <a:off x="0" y="-2"/>
              <a:ext cx="9144000" cy="444000"/>
            </a:xfrm>
            <a:prstGeom prst="rect">
              <a:avLst/>
            </a:prstGeom>
            <a:solidFill>
              <a:srgbClr val="7B3F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75" name="Google Shape;275;p21">
              <a:hlinkClick action="ppaction://hlinksldjump" r:id="rId5"/>
            </p:cNvPr>
            <p:cNvPicPr preferRelativeResize="0"/>
            <p:nvPr/>
          </p:nvPicPr>
          <p:blipFill>
            <a:blip r:embed="rId6">
              <a:alphaModFix/>
            </a:blip>
            <a:stretch>
              <a:fillRect/>
            </a:stretch>
          </p:blipFill>
          <p:spPr>
            <a:xfrm>
              <a:off x="68431" y="24125"/>
              <a:ext cx="392074" cy="392074"/>
            </a:xfrm>
            <a:prstGeom prst="rect">
              <a:avLst/>
            </a:prstGeom>
            <a:noFill/>
            <a:ln>
              <a:noFill/>
            </a:ln>
          </p:spPr>
        </p:pic>
        <p:grpSp>
          <p:nvGrpSpPr>
            <p:cNvPr id="276" name="Google Shape;276;p21"/>
            <p:cNvGrpSpPr/>
            <p:nvPr/>
          </p:nvGrpSpPr>
          <p:grpSpPr>
            <a:xfrm>
              <a:off x="4687985" y="24102"/>
              <a:ext cx="1396538" cy="392100"/>
              <a:chOff x="4383185" y="1555373"/>
              <a:chExt cx="1396538" cy="392100"/>
            </a:xfrm>
          </p:grpSpPr>
          <p:pic>
            <p:nvPicPr>
              <p:cNvPr id="277" name="Google Shape;277;p21"/>
              <p:cNvPicPr preferRelativeResize="0"/>
              <p:nvPr/>
            </p:nvPicPr>
            <p:blipFill rotWithShape="1">
              <a:blip r:embed="rId7">
                <a:alphaModFix/>
              </a:blip>
              <a:srcRect b="37467" l="16084" r="20939" t="31577"/>
              <a:stretch/>
            </p:blipFill>
            <p:spPr>
              <a:xfrm>
                <a:off x="4383185" y="1555373"/>
                <a:ext cx="1369800" cy="392100"/>
              </a:xfrm>
              <a:prstGeom prst="roundRect">
                <a:avLst>
                  <a:gd fmla="val 16667" name="adj"/>
                </a:avLst>
              </a:prstGeom>
              <a:noFill/>
              <a:ln>
                <a:noFill/>
              </a:ln>
            </p:spPr>
          </p:pic>
          <p:sp>
            <p:nvSpPr>
              <p:cNvPr id="278" name="Google Shape;278;p21"/>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Analysis</a:t>
                </a:r>
                <a:endParaRPr b="1" sz="1279">
                  <a:solidFill>
                    <a:srgbClr val="FFFFFF"/>
                  </a:solidFill>
                  <a:latin typeface="Poppins"/>
                  <a:ea typeface="Poppins"/>
                  <a:cs typeface="Poppins"/>
                  <a:sym typeface="Poppins"/>
                </a:endParaRPr>
              </a:p>
            </p:txBody>
          </p:sp>
          <p:pic>
            <p:nvPicPr>
              <p:cNvPr id="279" name="Google Shape;279;p21"/>
              <p:cNvPicPr preferRelativeResize="0"/>
              <p:nvPr/>
            </p:nvPicPr>
            <p:blipFill>
              <a:blip r:embed="rId8">
                <a:alphaModFix/>
              </a:blip>
              <a:stretch>
                <a:fillRect/>
              </a:stretch>
            </p:blipFill>
            <p:spPr>
              <a:xfrm>
                <a:off x="4474418" y="1606524"/>
                <a:ext cx="288207" cy="319350"/>
              </a:xfrm>
              <a:prstGeom prst="rect">
                <a:avLst/>
              </a:prstGeom>
              <a:noFill/>
              <a:ln>
                <a:noFill/>
              </a:ln>
            </p:spPr>
          </p:pic>
        </p:grpSp>
        <p:grpSp>
          <p:nvGrpSpPr>
            <p:cNvPr id="280" name="Google Shape;280;p21"/>
            <p:cNvGrpSpPr/>
            <p:nvPr/>
          </p:nvGrpSpPr>
          <p:grpSpPr>
            <a:xfrm>
              <a:off x="2647516" y="26441"/>
              <a:ext cx="421800" cy="392100"/>
              <a:chOff x="3090174" y="207925"/>
              <a:chExt cx="421800" cy="392100"/>
            </a:xfrm>
          </p:grpSpPr>
          <p:pic>
            <p:nvPicPr>
              <p:cNvPr id="281" name="Google Shape;281;p21"/>
              <p:cNvPicPr preferRelativeResize="0"/>
              <p:nvPr/>
            </p:nvPicPr>
            <p:blipFill rotWithShape="1">
              <a:blip r:embed="rId9">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282" name="Google Shape;282;p21">
                <a:hlinkClick action="ppaction://hlinksldjump" r:id="rId10"/>
              </p:cNvPr>
              <p:cNvPicPr preferRelativeResize="0"/>
              <p:nvPr/>
            </p:nvPicPr>
            <p:blipFill>
              <a:blip r:embed="rId11">
                <a:alphaModFix/>
              </a:blip>
              <a:stretch>
                <a:fillRect/>
              </a:stretch>
            </p:blipFill>
            <p:spPr>
              <a:xfrm>
                <a:off x="3174182" y="232499"/>
                <a:ext cx="253800" cy="342950"/>
              </a:xfrm>
              <a:prstGeom prst="rect">
                <a:avLst/>
              </a:prstGeom>
              <a:noFill/>
              <a:ln>
                <a:noFill/>
              </a:ln>
            </p:spPr>
          </p:pic>
        </p:grpSp>
        <p:grpSp>
          <p:nvGrpSpPr>
            <p:cNvPr id="283" name="Google Shape;283;p21"/>
            <p:cNvGrpSpPr/>
            <p:nvPr/>
          </p:nvGrpSpPr>
          <p:grpSpPr>
            <a:xfrm>
              <a:off x="3173082" y="26441"/>
              <a:ext cx="421800" cy="392100"/>
              <a:chOff x="3601198" y="207925"/>
              <a:chExt cx="421800" cy="392100"/>
            </a:xfrm>
          </p:grpSpPr>
          <p:pic>
            <p:nvPicPr>
              <p:cNvPr id="284" name="Google Shape;284;p21"/>
              <p:cNvPicPr preferRelativeResize="0"/>
              <p:nvPr/>
            </p:nvPicPr>
            <p:blipFill rotWithShape="1">
              <a:blip r:embed="rId12">
                <a:alphaModFix/>
              </a:blip>
              <a:srcRect b="25897" l="54847" r="16677" t="25577"/>
              <a:stretch/>
            </p:blipFill>
            <p:spPr>
              <a:xfrm flipH="1">
                <a:off x="3601198" y="207925"/>
                <a:ext cx="421800" cy="392100"/>
              </a:xfrm>
              <a:prstGeom prst="roundRect">
                <a:avLst>
                  <a:gd fmla="val 16667" name="adj"/>
                </a:avLst>
              </a:prstGeom>
              <a:noFill/>
              <a:ln>
                <a:noFill/>
              </a:ln>
            </p:spPr>
          </p:pic>
          <p:pic>
            <p:nvPicPr>
              <p:cNvPr id="285" name="Google Shape;285;p21">
                <a:hlinkClick action="ppaction://hlinksldjump" r:id="rId13"/>
              </p:cNvPr>
              <p:cNvPicPr preferRelativeResize="0"/>
              <p:nvPr/>
            </p:nvPicPr>
            <p:blipFill>
              <a:blip r:embed="rId14">
                <a:alphaModFix/>
              </a:blip>
              <a:stretch>
                <a:fillRect/>
              </a:stretch>
            </p:blipFill>
            <p:spPr>
              <a:xfrm>
                <a:off x="3674975" y="253221"/>
                <a:ext cx="274250" cy="305875"/>
              </a:xfrm>
              <a:prstGeom prst="rect">
                <a:avLst/>
              </a:prstGeom>
              <a:noFill/>
              <a:ln>
                <a:noFill/>
              </a:ln>
            </p:spPr>
          </p:pic>
        </p:grpSp>
        <p:grpSp>
          <p:nvGrpSpPr>
            <p:cNvPr id="286" name="Google Shape;286;p21"/>
            <p:cNvGrpSpPr/>
            <p:nvPr/>
          </p:nvGrpSpPr>
          <p:grpSpPr>
            <a:xfrm>
              <a:off x="3676838" y="26441"/>
              <a:ext cx="421800" cy="392100"/>
              <a:chOff x="4112225" y="207925"/>
              <a:chExt cx="421800" cy="392100"/>
            </a:xfrm>
          </p:grpSpPr>
          <p:pic>
            <p:nvPicPr>
              <p:cNvPr id="287" name="Google Shape;287;p21"/>
              <p:cNvPicPr preferRelativeResize="0"/>
              <p:nvPr/>
            </p:nvPicPr>
            <p:blipFill rotWithShape="1">
              <a:blip r:embed="rId15">
                <a:alphaModFix/>
              </a:blip>
              <a:srcRect b="50935" l="31164" r="38255" t="20584"/>
              <a:stretch/>
            </p:blipFill>
            <p:spPr>
              <a:xfrm>
                <a:off x="4112225" y="207925"/>
                <a:ext cx="421800" cy="392100"/>
              </a:xfrm>
              <a:prstGeom prst="roundRect">
                <a:avLst>
                  <a:gd fmla="val 16667" name="adj"/>
                </a:avLst>
              </a:prstGeom>
              <a:noFill/>
              <a:ln>
                <a:noFill/>
              </a:ln>
            </p:spPr>
          </p:pic>
          <p:pic>
            <p:nvPicPr>
              <p:cNvPr id="288" name="Google Shape;288;p21">
                <a:hlinkClick action="ppaction://hlinksldjump" r:id="rId16"/>
              </p:cNvPr>
              <p:cNvPicPr preferRelativeResize="0"/>
              <p:nvPr/>
            </p:nvPicPr>
            <p:blipFill>
              <a:blip r:embed="rId17">
                <a:alphaModFix/>
              </a:blip>
              <a:stretch>
                <a:fillRect/>
              </a:stretch>
            </p:blipFill>
            <p:spPr>
              <a:xfrm>
                <a:off x="4140249" y="223325"/>
                <a:ext cx="367275" cy="367250"/>
              </a:xfrm>
              <a:prstGeom prst="rect">
                <a:avLst/>
              </a:prstGeom>
              <a:noFill/>
              <a:ln>
                <a:noFill/>
              </a:ln>
            </p:spPr>
          </p:pic>
        </p:grpSp>
        <p:grpSp>
          <p:nvGrpSpPr>
            <p:cNvPr id="289" name="Google Shape;289;p21"/>
            <p:cNvGrpSpPr/>
            <p:nvPr/>
          </p:nvGrpSpPr>
          <p:grpSpPr>
            <a:xfrm>
              <a:off x="4182167" y="27791"/>
              <a:ext cx="421800" cy="389400"/>
              <a:chOff x="4646638" y="209275"/>
              <a:chExt cx="421800" cy="389400"/>
            </a:xfrm>
          </p:grpSpPr>
          <p:pic>
            <p:nvPicPr>
              <p:cNvPr id="290" name="Google Shape;290;p21"/>
              <p:cNvPicPr preferRelativeResize="0"/>
              <p:nvPr/>
            </p:nvPicPr>
            <p:blipFill rotWithShape="1">
              <a:blip r:embed="rId18">
                <a:alphaModFix/>
              </a:blip>
              <a:srcRect b="29545" l="18473" r="50741" t="29269"/>
              <a:stretch/>
            </p:blipFill>
            <p:spPr>
              <a:xfrm>
                <a:off x="4646638" y="209275"/>
                <a:ext cx="421800" cy="389400"/>
              </a:xfrm>
              <a:prstGeom prst="roundRect">
                <a:avLst>
                  <a:gd fmla="val 16667" name="adj"/>
                </a:avLst>
              </a:prstGeom>
              <a:noFill/>
              <a:ln>
                <a:noFill/>
              </a:ln>
            </p:spPr>
          </p:pic>
          <p:pic>
            <p:nvPicPr>
              <p:cNvPr id="291" name="Google Shape;291;p21">
                <a:hlinkClick action="ppaction://hlinksldjump" r:id="rId19"/>
              </p:cNvPr>
              <p:cNvPicPr preferRelativeResize="0"/>
              <p:nvPr/>
            </p:nvPicPr>
            <p:blipFill>
              <a:blip r:embed="rId20">
                <a:alphaModFix/>
              </a:blip>
              <a:stretch>
                <a:fillRect/>
              </a:stretch>
            </p:blipFill>
            <p:spPr>
              <a:xfrm>
                <a:off x="4710198" y="259213"/>
                <a:ext cx="305875" cy="305875"/>
              </a:xfrm>
              <a:prstGeom prst="rect">
                <a:avLst/>
              </a:prstGeom>
              <a:noFill/>
              <a:ln>
                <a:noFill/>
              </a:ln>
            </p:spPr>
          </p:pic>
        </p:grpSp>
      </p:gr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7B3F03"/>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